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sldIdLst>
    <p:sldId id="256" r:id="rId2"/>
    <p:sldId id="257" r:id="rId3"/>
    <p:sldId id="258" r:id="rId4"/>
    <p:sldId id="259" r:id="rId5"/>
    <p:sldId id="299" r:id="rId6"/>
    <p:sldId id="260" r:id="rId7"/>
    <p:sldId id="307" r:id="rId8"/>
    <p:sldId id="308" r:id="rId9"/>
    <p:sldId id="309" r:id="rId10"/>
    <p:sldId id="261" r:id="rId11"/>
    <p:sldId id="262" r:id="rId12"/>
    <p:sldId id="263" r:id="rId13"/>
    <p:sldId id="284" r:id="rId14"/>
    <p:sldId id="302" r:id="rId15"/>
    <p:sldId id="303" r:id="rId16"/>
    <p:sldId id="264" r:id="rId17"/>
    <p:sldId id="265" r:id="rId18"/>
    <p:sldId id="267" r:id="rId19"/>
    <p:sldId id="266" r:id="rId20"/>
    <p:sldId id="268" r:id="rId21"/>
    <p:sldId id="269" r:id="rId22"/>
    <p:sldId id="285" r:id="rId23"/>
    <p:sldId id="304" r:id="rId24"/>
    <p:sldId id="297" r:id="rId25"/>
    <p:sldId id="271" r:id="rId26"/>
    <p:sldId id="305" r:id="rId27"/>
    <p:sldId id="272" r:id="rId28"/>
    <p:sldId id="273" r:id="rId29"/>
    <p:sldId id="274" r:id="rId30"/>
    <p:sldId id="275" r:id="rId31"/>
    <p:sldId id="278" r:id="rId32"/>
    <p:sldId id="306" r:id="rId33"/>
    <p:sldId id="279" r:id="rId34"/>
    <p:sldId id="280" r:id="rId35"/>
    <p:sldId id="282" r:id="rId36"/>
    <p:sldId id="283" r:id="rId37"/>
    <p:sldId id="310" r:id="rId38"/>
    <p:sldId id="287" r:id="rId39"/>
    <p:sldId id="288" r:id="rId40"/>
    <p:sldId id="289" r:id="rId41"/>
    <p:sldId id="290" r:id="rId42"/>
    <p:sldId id="291"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97" autoAdjust="0"/>
    <p:restoredTop sz="94607" autoAdjust="0"/>
  </p:normalViewPr>
  <p:slideViewPr>
    <p:cSldViewPr showGuides="1">
      <p:cViewPr varScale="1">
        <p:scale>
          <a:sx n="69" d="100"/>
          <a:sy n="69" d="100"/>
        </p:scale>
        <p:origin x="1380" y="6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27" d="100"/>
          <a:sy n="27" d="100"/>
        </p:scale>
        <p:origin x="1532" y="5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jpeg>
</file>

<file path=ppt/media/image14.jpe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78845B-AE51-419C-82E5-38F5F68017C6}" type="datetimeFigureOut">
              <a:rPr lang="en-US" smtClean="0"/>
              <a:t>5/29/2021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D2D40C-65F3-4561-BCEB-D1F8A00C9A03}" type="slidenum">
              <a:rPr lang="en-US" smtClean="0"/>
              <a:t>‹#›</a:t>
            </a:fld>
            <a:endParaRPr lang="en-US"/>
          </a:p>
        </p:txBody>
      </p:sp>
    </p:spTree>
    <p:extLst>
      <p:ext uri="{BB962C8B-B14F-4D97-AF65-F5344CB8AC3E}">
        <p14:creationId xmlns:p14="http://schemas.microsoft.com/office/powerpoint/2010/main" val="4574961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3C2909F-6834-482F-99A6-E97986B3077A}" type="datetimeFigureOut">
              <a:rPr lang="en-US" smtClean="0"/>
              <a:t>5/29/2021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415099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C2909F-6834-482F-99A6-E97986B3077A}" type="datetimeFigureOut">
              <a:rPr lang="en-US" smtClean="0"/>
              <a:t>5/29/2021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9046097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C2909F-6834-482F-99A6-E97986B3077A}" type="datetimeFigureOut">
              <a:rPr lang="en-US" smtClean="0"/>
              <a:t>5/29/2021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250687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C2909F-6834-482F-99A6-E97986B3077A}" type="datetimeFigureOut">
              <a:rPr lang="en-US" smtClean="0"/>
              <a:t>5/29/2021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92049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C2909F-6834-482F-99A6-E97986B3077A}" type="datetimeFigureOut">
              <a:rPr lang="en-US" smtClean="0"/>
              <a:t>5/29/2021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633601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C2909F-6834-482F-99A6-E97986B3077A}" type="datetimeFigureOut">
              <a:rPr lang="en-US" smtClean="0"/>
              <a:t>5/29/2021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5736982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3C2909F-6834-482F-99A6-E97986B3077A}" type="datetimeFigureOut">
              <a:rPr lang="en-US" smtClean="0"/>
              <a:t>5/29/2021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378825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C2909F-6834-482F-99A6-E97986B3077A}" type="datetimeFigureOut">
              <a:rPr lang="en-US" smtClean="0"/>
              <a:t>5/29/2021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086125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C2909F-6834-482F-99A6-E97986B3077A}" type="datetimeFigureOut">
              <a:rPr lang="en-US" smtClean="0"/>
              <a:t>5/29/2021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2532483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C2909F-6834-482F-99A6-E97986B3077A}" type="datetimeFigureOut">
              <a:rPr lang="en-US" smtClean="0"/>
              <a:t>5/29/2021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1135371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3C2909F-6834-482F-99A6-E97986B3077A}" type="datetimeFigureOut">
              <a:rPr lang="en-US" smtClean="0"/>
              <a:t>5/29/2021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7E9C80-C75B-4B75-A6C5-E58A18995148}" type="slidenum">
              <a:rPr lang="en-US" smtClean="0"/>
              <a:t>‹#›</a:t>
            </a:fld>
            <a:endParaRPr lang="en-US"/>
          </a:p>
        </p:txBody>
      </p:sp>
    </p:spTree>
    <p:extLst>
      <p:ext uri="{BB962C8B-B14F-4D97-AF65-F5344CB8AC3E}">
        <p14:creationId xmlns:p14="http://schemas.microsoft.com/office/powerpoint/2010/main" val="4119879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latin typeface="Times New Roman" panose="02020603050405020304" pitchFamily="18" charset="0"/>
              </a:defRPr>
            </a:lvl1pPr>
          </a:lstStyle>
          <a:p>
            <a:fld id="{73C2909F-6834-482F-99A6-E97986B3077A}" type="datetimeFigureOut">
              <a:rPr lang="en-US" smtClean="0"/>
              <a:pPr/>
              <a:t>5/29/2021</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latin typeface="Times New Roman" panose="02020603050405020304" pitchFamily="18" charset="0"/>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latin typeface="Times New Roman" panose="02020603050405020304" pitchFamily="18" charset="0"/>
              </a:defRPr>
            </a:lvl1pPr>
          </a:lstStyle>
          <a:p>
            <a:fld id="{4F7E9C80-C75B-4B75-A6C5-E58A18995148}" type="slidenum">
              <a:rPr lang="en-US" smtClean="0"/>
              <a:pPr/>
              <a:t>‹#›</a:t>
            </a:fld>
            <a:endParaRPr lang="en-US" dirty="0"/>
          </a:p>
        </p:txBody>
      </p:sp>
    </p:spTree>
    <p:extLst>
      <p:ext uri="{BB962C8B-B14F-4D97-AF65-F5344CB8AC3E}">
        <p14:creationId xmlns:p14="http://schemas.microsoft.com/office/powerpoint/2010/main" val="3894069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Times New Roman" panose="02020603050405020304" pitchFamily="18" charset="0"/>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Times New Roman" panose="02020603050405020304" pitchFamily="18" charset="0"/>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Times New Roman" panose="02020603050405020304" pitchFamily="18" charset="0"/>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Times New Roman" panose="02020603050405020304" pitchFamily="18" charset="0"/>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Times New Roman" panose="02020603050405020304" pitchFamily="18" charset="0"/>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Times New Roman" panose="02020603050405020304" pitchFamily="18" charset="0"/>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p:cNvSpPr>
            <a:spLocks noGrp="1"/>
          </p:cNvSpPr>
          <p:nvPr>
            <p:ph type="subTitle" idx="1"/>
          </p:nvPr>
        </p:nvSpPr>
        <p:spPr>
          <a:xfrm>
            <a:off x="1447800" y="4114800"/>
            <a:ext cx="6400800" cy="2590800"/>
          </a:xfrm>
        </p:spPr>
        <p:txBody>
          <a:bodyPr>
            <a:noAutofit/>
          </a:bodyPr>
          <a:lstStyle/>
          <a:p>
            <a:r>
              <a:rPr lang="en-US" sz="2400" b="1" dirty="0" smtClean="0">
                <a:latin typeface="+mn-lt"/>
              </a:rPr>
              <a:t> </a:t>
            </a:r>
            <a:r>
              <a:rPr lang="en-US" sz="2400" dirty="0">
                <a:latin typeface="+mn-lt"/>
              </a:rPr>
              <a:t>Student 1 </a:t>
            </a:r>
            <a:r>
              <a:rPr lang="en-US" sz="2400" dirty="0" smtClean="0">
                <a:latin typeface="+mn-lt"/>
              </a:rPr>
              <a:t>Reg. No:</a:t>
            </a:r>
            <a:r>
              <a:rPr lang="en-US" sz="2400" b="1" dirty="0" smtClean="0">
                <a:latin typeface="+mn-lt"/>
              </a:rPr>
              <a:t>RA1711003010151</a:t>
            </a:r>
          </a:p>
          <a:p>
            <a:r>
              <a:rPr lang="en-US" sz="2400" dirty="0" smtClean="0">
                <a:latin typeface="+mn-lt"/>
              </a:rPr>
              <a:t>Student 2 Reg. No:</a:t>
            </a:r>
            <a:r>
              <a:rPr lang="en-US" sz="2400" b="1" dirty="0" smtClean="0">
                <a:latin typeface="+mn-lt"/>
              </a:rPr>
              <a:t>RA1711003010265</a:t>
            </a:r>
          </a:p>
          <a:p>
            <a:r>
              <a:rPr lang="en-US" sz="2400" dirty="0" smtClean="0">
                <a:latin typeface="+mn-lt"/>
              </a:rPr>
              <a:t>Batch ID</a:t>
            </a:r>
            <a:r>
              <a:rPr lang="en-US" sz="2400" dirty="0" smtClean="0">
                <a:latin typeface="+mn-lt"/>
              </a:rPr>
              <a:t>: CSE02650151</a:t>
            </a:r>
            <a:endParaRPr lang="en-US" sz="2400" dirty="0" smtClean="0">
              <a:latin typeface="+mn-lt"/>
            </a:endParaRPr>
          </a:p>
          <a:p>
            <a:r>
              <a:rPr lang="en-US" sz="2400" dirty="0" smtClean="0">
                <a:latin typeface="+mn-lt"/>
              </a:rPr>
              <a:t>Guide name and Designation:</a:t>
            </a:r>
          </a:p>
          <a:p>
            <a:r>
              <a:rPr lang="en-US" sz="2400" dirty="0" err="1" smtClean="0">
                <a:latin typeface="+mn-lt"/>
              </a:rPr>
              <a:t>M.Senthil</a:t>
            </a:r>
            <a:r>
              <a:rPr lang="en-US" sz="2400" dirty="0" smtClean="0">
                <a:latin typeface="+mn-lt"/>
              </a:rPr>
              <a:t> Raja</a:t>
            </a:r>
            <a:endParaRPr lang="en-US" sz="2400" dirty="0">
              <a:latin typeface="+mn-lt"/>
            </a:endParaRPr>
          </a:p>
          <a:p>
            <a:r>
              <a:rPr lang="en-US" sz="2400" dirty="0">
                <a:latin typeface="+mn-lt"/>
              </a:rPr>
              <a:t>Associate Professor</a:t>
            </a:r>
          </a:p>
          <a:p>
            <a:endParaRPr lang="en-US" sz="2400" dirty="0">
              <a:latin typeface="+mn-lt"/>
            </a:endParaRPr>
          </a:p>
          <a:p>
            <a:endParaRPr lang="en-US" sz="2400" dirty="0">
              <a:latin typeface="+mn-lt"/>
            </a:endParaRPr>
          </a:p>
        </p:txBody>
      </p:sp>
      <p:pic>
        <p:nvPicPr>
          <p:cNvPr id="8" name="image2.jpeg"/>
          <p:cNvPicPr/>
          <p:nvPr/>
        </p:nvPicPr>
        <p:blipFill>
          <a:blip r:embed="rId2"/>
          <a:srcRect/>
          <a:stretch>
            <a:fillRect/>
          </a:stretch>
        </p:blipFill>
        <p:spPr bwMode="auto">
          <a:xfrm>
            <a:off x="328930" y="238958"/>
            <a:ext cx="2237740" cy="755015"/>
          </a:xfrm>
          <a:prstGeom prst="rect">
            <a:avLst/>
          </a:prstGeom>
          <a:noFill/>
          <a:ln w="9525">
            <a:noFill/>
            <a:miter lim="800000"/>
            <a:headEnd/>
            <a:tailEnd/>
          </a:ln>
        </p:spPr>
      </p:pic>
      <p:sp>
        <p:nvSpPr>
          <p:cNvPr id="9" name="Rectangle 8"/>
          <p:cNvSpPr/>
          <p:nvPr/>
        </p:nvSpPr>
        <p:spPr>
          <a:xfrm>
            <a:off x="2819400" y="238958"/>
            <a:ext cx="6172200" cy="1200329"/>
          </a:xfrm>
          <a:prstGeom prst="rect">
            <a:avLst/>
          </a:prstGeom>
        </p:spPr>
        <p:txBody>
          <a:bodyPr wrap="square">
            <a:spAutoFit/>
          </a:bodyPr>
          <a:lstStyle/>
          <a:p>
            <a:pPr algn="ctr"/>
            <a:r>
              <a:rPr lang="en-US" b="1" dirty="0">
                <a:latin typeface="+mj-lt"/>
              </a:rPr>
              <a:t>SRM INSTITUTE OF SCIENCE AND TECHNOLOGY </a:t>
            </a:r>
            <a:endParaRPr lang="en-US" dirty="0">
              <a:latin typeface="+mj-lt"/>
            </a:endParaRPr>
          </a:p>
          <a:p>
            <a:pPr algn="ctr"/>
            <a:r>
              <a:rPr lang="en-US" b="1" dirty="0">
                <a:latin typeface="+mj-lt"/>
              </a:rPr>
              <a:t>FACULTY OF ENGINEERING AND TECHNOLOGY</a:t>
            </a:r>
            <a:endParaRPr lang="en-US" dirty="0">
              <a:latin typeface="+mj-lt"/>
            </a:endParaRPr>
          </a:p>
          <a:p>
            <a:pPr algn="ctr"/>
            <a:r>
              <a:rPr lang="en-US" b="1" dirty="0">
                <a:latin typeface="+mj-lt"/>
              </a:rPr>
              <a:t>DEPARTMENT OF COMPUTER SCIENCE AND ENGINEERING</a:t>
            </a:r>
            <a:endParaRPr lang="en-US" dirty="0">
              <a:latin typeface="+mj-lt"/>
            </a:endParaRPr>
          </a:p>
          <a:p>
            <a:pPr algn="ctr"/>
            <a:r>
              <a:rPr lang="en-US" b="1" dirty="0">
                <a:latin typeface="+mj-lt"/>
              </a:rPr>
              <a:t>15CS496L MAJOR PROJECT </a:t>
            </a:r>
            <a:endParaRPr lang="en-US" dirty="0">
              <a:latin typeface="+mj-lt"/>
            </a:endParaRPr>
          </a:p>
        </p:txBody>
      </p:sp>
      <p:sp>
        <p:nvSpPr>
          <p:cNvPr id="10" name="Rectangle 9">
            <a:extLst>
              <a:ext uri="{FF2B5EF4-FFF2-40B4-BE49-F238E27FC236}">
                <a16:creationId xmlns:a16="http://schemas.microsoft.com/office/drawing/2014/main" id="{37EAB138-E964-45BB-AC63-FF1975352D1D}"/>
              </a:ext>
            </a:extLst>
          </p:cNvPr>
          <p:cNvSpPr/>
          <p:nvPr/>
        </p:nvSpPr>
        <p:spPr>
          <a:xfrm>
            <a:off x="2819400" y="431800"/>
            <a:ext cx="6172200" cy="369332"/>
          </a:xfrm>
          <a:prstGeom prst="rect">
            <a:avLst/>
          </a:prstGeom>
        </p:spPr>
        <p:txBody>
          <a:bodyPr wrap="square">
            <a:spAutoFit/>
          </a:bodyPr>
          <a:lstStyle/>
          <a:p>
            <a:pPr algn="ctr"/>
            <a:endParaRPr lang="en-US" dirty="0">
              <a:latin typeface="Times New Roman" panose="02020603050405020304" pitchFamily="18" charset="0"/>
            </a:endParaRPr>
          </a:p>
        </p:txBody>
      </p:sp>
      <p:sp>
        <p:nvSpPr>
          <p:cNvPr id="3" name="Title 2"/>
          <p:cNvSpPr>
            <a:spLocks noGrp="1"/>
          </p:cNvSpPr>
          <p:nvPr>
            <p:ph type="ctrTitle"/>
          </p:nvPr>
        </p:nvSpPr>
        <p:spPr>
          <a:xfrm>
            <a:off x="762000" y="1466216"/>
            <a:ext cx="7772400" cy="2648584"/>
          </a:xfrm>
        </p:spPr>
        <p:txBody>
          <a:bodyPr>
            <a:normAutofit fontScale="90000"/>
          </a:bodyPr>
          <a:lstStyle/>
          <a:p>
            <a:r>
              <a:rPr lang="en-US" dirty="0">
                <a:cs typeface="Calibri" panose="020F0502020204030204" pitchFamily="34" charset="0"/>
              </a:rPr>
              <a:t>Classification Of </a:t>
            </a:r>
            <a:r>
              <a:rPr lang="en-US" dirty="0" smtClean="0">
                <a:cs typeface="Calibri" panose="020F0502020204030204" pitchFamily="34" charset="0"/>
              </a:rPr>
              <a:t>Tweets / </a:t>
            </a:r>
            <a:r>
              <a:rPr lang="en-US" dirty="0">
                <a:cs typeface="Calibri" panose="020F0502020204030204" pitchFamily="34" charset="0"/>
              </a:rPr>
              <a:t>Messages Using Logistic Regression and </a:t>
            </a:r>
            <a:r>
              <a:rPr lang="en-US" dirty="0" smtClean="0">
                <a:cs typeface="Calibri" panose="020F0502020204030204" pitchFamily="34" charset="0"/>
              </a:rPr>
              <a:t>     </a:t>
            </a:r>
            <a:r>
              <a:rPr lang="en-US" dirty="0" err="1" smtClean="0">
                <a:cs typeface="Calibri" panose="020F0502020204030204" pitchFamily="34" charset="0"/>
              </a:rPr>
              <a:t>Tf-idfVectoriser</a:t>
            </a:r>
            <a:r>
              <a:rPr lang="en-IN" dirty="0">
                <a:cs typeface="Calibri" panose="020F0502020204030204" pitchFamily="34" charset="0"/>
              </a:rPr>
              <a:t/>
            </a:r>
            <a:br>
              <a:rPr lang="en-IN" dirty="0">
                <a:cs typeface="Calibri" panose="020F0502020204030204" pitchFamily="34" charset="0"/>
              </a:rPr>
            </a:br>
            <a:r>
              <a:rPr lang="en-US" dirty="0">
                <a:cs typeface="Calibri" panose="020F0502020204030204" pitchFamily="34" charset="0"/>
              </a:rPr>
              <a:t>Enabled with Text-to-Speech</a:t>
            </a:r>
            <a:endParaRPr lang="en-US" dirty="0"/>
          </a:p>
        </p:txBody>
      </p:sp>
    </p:spTree>
    <p:extLst>
      <p:ext uri="{BB962C8B-B14F-4D97-AF65-F5344CB8AC3E}">
        <p14:creationId xmlns:p14="http://schemas.microsoft.com/office/powerpoint/2010/main" val="310530365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5D98A0-B0CA-4469-8A66-B54F2B84825E}"/>
              </a:ext>
            </a:extLst>
          </p:cNvPr>
          <p:cNvSpPr>
            <a:spLocks noGrp="1"/>
          </p:cNvSpPr>
          <p:nvPr>
            <p:ph type="title"/>
          </p:nvPr>
        </p:nvSpPr>
        <p:spPr/>
        <p:txBody>
          <a:bodyPr>
            <a:normAutofit/>
          </a:bodyPr>
          <a:lstStyle/>
          <a:p>
            <a:r>
              <a:rPr lang="en-US" dirty="0"/>
              <a:t>               </a:t>
            </a:r>
            <a:r>
              <a:rPr lang="en-US" u="sng" dirty="0"/>
              <a:t>Inference from the survey</a:t>
            </a:r>
            <a:endParaRPr lang="en-IN" u="sng" dirty="0"/>
          </a:p>
        </p:txBody>
      </p:sp>
      <p:sp>
        <p:nvSpPr>
          <p:cNvPr id="3" name="Content Placeholder 2">
            <a:extLst>
              <a:ext uri="{FF2B5EF4-FFF2-40B4-BE49-F238E27FC236}">
                <a16:creationId xmlns:a16="http://schemas.microsoft.com/office/drawing/2014/main" id="{05985159-D1F3-44B0-A5F2-3075E72381CE}"/>
              </a:ext>
            </a:extLst>
          </p:cNvPr>
          <p:cNvSpPr>
            <a:spLocks noGrp="1"/>
          </p:cNvSpPr>
          <p:nvPr>
            <p:ph idx="1"/>
          </p:nvPr>
        </p:nvSpPr>
        <p:spPr>
          <a:xfrm>
            <a:off x="457200" y="1600200"/>
            <a:ext cx="8229600" cy="5105400"/>
          </a:xfrm>
        </p:spPr>
        <p:txBody>
          <a:bodyPr>
            <a:normAutofit lnSpcReduction="10000"/>
          </a:bodyPr>
          <a:lstStyle/>
          <a:p>
            <a:pPr>
              <a:lnSpc>
                <a:spcPct val="150000"/>
              </a:lnSpc>
            </a:pPr>
            <a:r>
              <a:rPr lang="en-US" sz="2200" dirty="0" smtClean="0"/>
              <a:t>The inference from the survey is that the high accuracy can be obtained only by involving multiple algorithms in a tweet/message classification system.</a:t>
            </a:r>
          </a:p>
          <a:p>
            <a:pPr>
              <a:lnSpc>
                <a:spcPct val="150000"/>
              </a:lnSpc>
            </a:pPr>
            <a:r>
              <a:rPr lang="en-US" sz="2200" dirty="0" smtClean="0"/>
              <a:t>But by involving multiple algorithms in a tweet/message classification time to classify the tweets/messages increased. Although for small dataset time taken is quite small but for large datasets, the time taken is very high.</a:t>
            </a:r>
          </a:p>
          <a:p>
            <a:pPr>
              <a:lnSpc>
                <a:spcPct val="150000"/>
              </a:lnSpc>
            </a:pPr>
            <a:r>
              <a:rPr lang="en-US" sz="2200" dirty="0" smtClean="0"/>
              <a:t>So, to avoid that issue there is a need to develop such an algorithm or should make those changes in the present algorithm so that the time of classification can be reduced.</a:t>
            </a:r>
            <a:endParaRPr lang="en-IN" sz="2200" dirty="0"/>
          </a:p>
        </p:txBody>
      </p:sp>
      <p:pic>
        <p:nvPicPr>
          <p:cNvPr id="5" name="image2.jpeg">
            <a:extLst>
              <a:ext uri="{FF2B5EF4-FFF2-40B4-BE49-F238E27FC236}">
                <a16:creationId xmlns:a16="http://schemas.microsoft.com/office/drawing/2014/main" id="{22FB8EF7-BF9D-4A17-A171-360A9E12456C}"/>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7504963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CDA5F-9C20-4854-A226-E28B886B71CA}"/>
              </a:ext>
            </a:extLst>
          </p:cNvPr>
          <p:cNvSpPr>
            <a:spLocks noGrp="1"/>
          </p:cNvSpPr>
          <p:nvPr>
            <p:ph type="title"/>
          </p:nvPr>
        </p:nvSpPr>
        <p:spPr/>
        <p:txBody>
          <a:bodyPr/>
          <a:lstStyle/>
          <a:p>
            <a:r>
              <a:rPr lang="en-US" u="sng" dirty="0"/>
              <a:t>             Objective of the Project</a:t>
            </a:r>
            <a:endParaRPr lang="en-IN" u="sng" dirty="0"/>
          </a:p>
        </p:txBody>
      </p:sp>
      <p:sp>
        <p:nvSpPr>
          <p:cNvPr id="3" name="Content Placeholder 2">
            <a:extLst>
              <a:ext uri="{FF2B5EF4-FFF2-40B4-BE49-F238E27FC236}">
                <a16:creationId xmlns:a16="http://schemas.microsoft.com/office/drawing/2014/main" id="{1AD465A3-3501-4F0A-8AF0-0E663461CB74}"/>
              </a:ext>
            </a:extLst>
          </p:cNvPr>
          <p:cNvSpPr>
            <a:spLocks noGrp="1"/>
          </p:cNvSpPr>
          <p:nvPr>
            <p:ph idx="1"/>
          </p:nvPr>
        </p:nvSpPr>
        <p:spPr/>
        <p:txBody>
          <a:bodyPr>
            <a:normAutofit fontScale="77500" lnSpcReduction="20000"/>
          </a:bodyPr>
          <a:lstStyle/>
          <a:p>
            <a:pPr>
              <a:lnSpc>
                <a:spcPct val="110000"/>
              </a:lnSpc>
            </a:pPr>
            <a:r>
              <a:rPr lang="en-IN" dirty="0"/>
              <a:t>To make classification more accurate with high precision.</a:t>
            </a:r>
          </a:p>
          <a:p>
            <a:pPr>
              <a:lnSpc>
                <a:spcPct val="110000"/>
              </a:lnSpc>
            </a:pPr>
            <a:endParaRPr lang="en-IN" dirty="0"/>
          </a:p>
          <a:p>
            <a:pPr>
              <a:lnSpc>
                <a:spcPct val="110000"/>
              </a:lnSpc>
            </a:pPr>
            <a:r>
              <a:rPr lang="en-IN" dirty="0"/>
              <a:t>To make a certain little contribution to society with our little project.</a:t>
            </a:r>
          </a:p>
          <a:p>
            <a:pPr>
              <a:lnSpc>
                <a:spcPct val="110000"/>
              </a:lnSpc>
            </a:pPr>
            <a:endParaRPr lang="en-IN" dirty="0"/>
          </a:p>
          <a:p>
            <a:pPr>
              <a:lnSpc>
                <a:spcPct val="110000"/>
              </a:lnSpc>
            </a:pPr>
            <a:r>
              <a:rPr lang="en-IN" dirty="0"/>
              <a:t>To </a:t>
            </a:r>
            <a:r>
              <a:rPr lang="en-US" dirty="0"/>
              <a:t>make a system that saves users time and increases efficiency. </a:t>
            </a:r>
          </a:p>
          <a:p>
            <a:pPr>
              <a:lnSpc>
                <a:spcPct val="110000"/>
              </a:lnSpc>
            </a:pPr>
            <a:endParaRPr lang="en-US" dirty="0"/>
          </a:p>
          <a:p>
            <a:pPr>
              <a:lnSpc>
                <a:spcPct val="110000"/>
              </a:lnSpc>
            </a:pPr>
            <a:r>
              <a:rPr lang="en-US" dirty="0"/>
              <a:t>To make a system which  assists </a:t>
            </a:r>
            <a:r>
              <a:rPr lang="en-US" dirty="0" smtClean="0"/>
              <a:t>in highlighting</a:t>
            </a:r>
            <a:r>
              <a:rPr lang="en-US" dirty="0"/>
              <a:t> </a:t>
            </a:r>
            <a:r>
              <a:rPr lang="en-US" dirty="0" smtClean="0"/>
              <a:t>messages</a:t>
            </a:r>
            <a:r>
              <a:rPr lang="en-US" dirty="0"/>
              <a:t> </a:t>
            </a:r>
            <a:r>
              <a:rPr lang="en-US" dirty="0" smtClean="0"/>
              <a:t>from </a:t>
            </a:r>
            <a:r>
              <a:rPr lang="en-US" dirty="0"/>
              <a:t>approved and unapproved research providers and reports unapproved research.</a:t>
            </a:r>
            <a:endParaRPr lang="en-IN" dirty="0"/>
          </a:p>
          <a:p>
            <a:pPr marL="0" indent="0">
              <a:buNone/>
            </a:pPr>
            <a:endParaRPr lang="en-IN" dirty="0"/>
          </a:p>
        </p:txBody>
      </p:sp>
      <p:pic>
        <p:nvPicPr>
          <p:cNvPr id="4" name="image2.jpeg">
            <a:extLst>
              <a:ext uri="{FF2B5EF4-FFF2-40B4-BE49-F238E27FC236}">
                <a16:creationId xmlns:a16="http://schemas.microsoft.com/office/drawing/2014/main" id="{40110778-3948-44FF-AAC0-AD37C4DC848F}"/>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3690708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9CA2D-42F8-4245-B1A6-4AE542F0B361}"/>
              </a:ext>
            </a:extLst>
          </p:cNvPr>
          <p:cNvSpPr>
            <a:spLocks noGrp="1"/>
          </p:cNvSpPr>
          <p:nvPr>
            <p:ph type="title"/>
          </p:nvPr>
        </p:nvSpPr>
        <p:spPr/>
        <p:txBody>
          <a:bodyPr/>
          <a:lstStyle/>
          <a:p>
            <a:r>
              <a:rPr lang="en-US" u="sng" dirty="0"/>
              <a:t>        Architecture diagram</a:t>
            </a:r>
            <a:endParaRPr lang="en-IN" u="sng" dirty="0"/>
          </a:p>
        </p:txBody>
      </p:sp>
      <p:sp>
        <p:nvSpPr>
          <p:cNvPr id="9" name="TextBox 8">
            <a:extLst>
              <a:ext uri="{FF2B5EF4-FFF2-40B4-BE49-F238E27FC236}">
                <a16:creationId xmlns:a16="http://schemas.microsoft.com/office/drawing/2014/main" id="{D9D41F91-88CB-4705-A035-CEC1EB8B093F}"/>
              </a:ext>
            </a:extLst>
          </p:cNvPr>
          <p:cNvSpPr txBox="1"/>
          <p:nvPr/>
        </p:nvSpPr>
        <p:spPr>
          <a:xfrm>
            <a:off x="1295400" y="5844539"/>
            <a:ext cx="7086600" cy="646331"/>
          </a:xfrm>
          <a:prstGeom prst="rect">
            <a:avLst/>
          </a:prstGeom>
          <a:noFill/>
        </p:spPr>
        <p:txBody>
          <a:bodyPr wrap="square" rtlCol="0">
            <a:spAutoFit/>
          </a:bodyPr>
          <a:lstStyle/>
          <a:p>
            <a:pPr algn="ctr"/>
            <a:r>
              <a:rPr lang="en-US" u="sng" dirty="0"/>
              <a:t>Client-Server Architecture Diagram of </a:t>
            </a:r>
            <a:r>
              <a:rPr lang="en-US" u="sng" dirty="0" smtClean="0"/>
              <a:t>Tweet/Message </a:t>
            </a:r>
            <a:r>
              <a:rPr lang="en-US" u="sng" dirty="0"/>
              <a:t>Classification System</a:t>
            </a:r>
          </a:p>
        </p:txBody>
      </p:sp>
      <p:sp>
        <p:nvSpPr>
          <p:cNvPr id="12" name="Rectangle 11">
            <a:extLst>
              <a:ext uri="{FF2B5EF4-FFF2-40B4-BE49-F238E27FC236}">
                <a16:creationId xmlns:a16="http://schemas.microsoft.com/office/drawing/2014/main" id="{F7C09105-C56B-4B0A-ADAD-43513055B4E8}"/>
              </a:ext>
            </a:extLst>
          </p:cNvPr>
          <p:cNvSpPr/>
          <p:nvPr/>
        </p:nvSpPr>
        <p:spPr>
          <a:xfrm>
            <a:off x="1295400" y="1343977"/>
            <a:ext cx="6934200" cy="434340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image2.jpeg">
            <a:extLst>
              <a:ext uri="{FF2B5EF4-FFF2-40B4-BE49-F238E27FC236}">
                <a16:creationId xmlns:a16="http://schemas.microsoft.com/office/drawing/2014/main" id="{623E650C-E2FA-4E3A-808C-730CC5298199}"/>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pic>
        <p:nvPicPr>
          <p:cNvPr id="8" name="Content Placeholder 7" descr="C:\Users\lk\Desktop\1.png"/>
          <p:cNvPicPr>
            <a:picLocks noGrp="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99870" y="1521461"/>
            <a:ext cx="6577330" cy="4038915"/>
          </a:xfrm>
          <a:prstGeom prst="rect">
            <a:avLst/>
          </a:prstGeom>
          <a:noFill/>
          <a:ln>
            <a:noFill/>
          </a:ln>
        </p:spPr>
      </p:pic>
    </p:spTree>
    <p:extLst>
      <p:ext uri="{BB962C8B-B14F-4D97-AF65-F5344CB8AC3E}">
        <p14:creationId xmlns:p14="http://schemas.microsoft.com/office/powerpoint/2010/main" val="215628274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14F6B5C-43C1-4290-AA8E-93E4244C1143}"/>
              </a:ext>
            </a:extLst>
          </p:cNvPr>
          <p:cNvSpPr txBox="1">
            <a:spLocks noGrp="1"/>
          </p:cNvSpPr>
          <p:nvPr>
            <p:ph idx="1"/>
          </p:nvPr>
        </p:nvSpPr>
        <p:spPr>
          <a:xfrm>
            <a:off x="1143000" y="5791200"/>
            <a:ext cx="7391400" cy="646331"/>
          </a:xfrm>
          <a:prstGeom prst="rect">
            <a:avLst/>
          </a:prstGeom>
          <a:noFill/>
        </p:spPr>
        <p:txBody>
          <a:bodyPr wrap="square" rtlCol="0">
            <a:spAutoFit/>
          </a:bodyPr>
          <a:lstStyle/>
          <a:p>
            <a:pPr marL="0" indent="0" algn="ctr">
              <a:buNone/>
            </a:pPr>
            <a:r>
              <a:rPr lang="en-US" sz="1800" u="sng" dirty="0"/>
              <a:t>Architectural Diagram for Model Preparation Using Logistic Regression </a:t>
            </a:r>
            <a:r>
              <a:rPr lang="en-US" sz="1800" u="sng" dirty="0" smtClean="0"/>
              <a:t>for Tweet/Message </a:t>
            </a:r>
            <a:r>
              <a:rPr lang="en-US" sz="1800" u="sng" dirty="0"/>
              <a:t>Classification</a:t>
            </a:r>
          </a:p>
        </p:txBody>
      </p:sp>
      <p:sp>
        <p:nvSpPr>
          <p:cNvPr id="6" name="Rectangle 5">
            <a:extLst>
              <a:ext uri="{FF2B5EF4-FFF2-40B4-BE49-F238E27FC236}">
                <a16:creationId xmlns:a16="http://schemas.microsoft.com/office/drawing/2014/main" id="{6940733F-1E2C-4932-9920-D25E4B957D7C}"/>
              </a:ext>
            </a:extLst>
          </p:cNvPr>
          <p:cNvSpPr/>
          <p:nvPr/>
        </p:nvSpPr>
        <p:spPr>
          <a:xfrm>
            <a:off x="1295400" y="1493838"/>
            <a:ext cx="6934200" cy="429736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age2.jpeg">
            <a:extLst>
              <a:ext uri="{FF2B5EF4-FFF2-40B4-BE49-F238E27FC236}">
                <a16:creationId xmlns:a16="http://schemas.microsoft.com/office/drawing/2014/main" id="{8791756C-E1BF-4447-B836-252A04AA0031}"/>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1600201"/>
            <a:ext cx="6615610" cy="4038600"/>
          </a:xfrm>
          <a:prstGeom prst="rect">
            <a:avLst/>
          </a:prstGeom>
        </p:spPr>
      </p:pic>
    </p:spTree>
    <p:extLst>
      <p:ext uri="{BB962C8B-B14F-4D97-AF65-F5344CB8AC3E}">
        <p14:creationId xmlns:p14="http://schemas.microsoft.com/office/powerpoint/2010/main" val="388123877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609600" y="1066800"/>
            <a:ext cx="8046157" cy="4525963"/>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36126542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8977"/>
            <a:ext cx="8229600" cy="1143000"/>
          </a:xfrm>
        </p:spPr>
        <p:txBody>
          <a:bodyPr/>
          <a:lstStyle/>
          <a:p>
            <a:r>
              <a:rPr lang="en-IN" b="1" u="sng" dirty="0" err="1" smtClean="0"/>
              <a:t>Uml</a:t>
            </a:r>
            <a:r>
              <a:rPr lang="en-IN" b="1" u="sng" dirty="0" smtClean="0"/>
              <a:t>-diagram</a:t>
            </a:r>
            <a:endParaRPr lang="en-IN" b="1" u="sng"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3590" y="1219200"/>
            <a:ext cx="6276819" cy="4525963"/>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Tree>
    <p:extLst>
      <p:ext uri="{BB962C8B-B14F-4D97-AF65-F5344CB8AC3E}">
        <p14:creationId xmlns:p14="http://schemas.microsoft.com/office/powerpoint/2010/main" val="20746427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F4FB6-3426-4B25-BD35-1A8187ABB8E5}"/>
              </a:ext>
            </a:extLst>
          </p:cNvPr>
          <p:cNvSpPr>
            <a:spLocks noGrp="1"/>
          </p:cNvSpPr>
          <p:nvPr>
            <p:ph type="title"/>
          </p:nvPr>
        </p:nvSpPr>
        <p:spPr/>
        <p:txBody>
          <a:bodyPr/>
          <a:lstStyle/>
          <a:p>
            <a:r>
              <a:rPr lang="en-US" dirty="0"/>
              <a:t>        </a:t>
            </a:r>
            <a:r>
              <a:rPr lang="en-US" u="sng" dirty="0"/>
              <a:t>Modules Description </a:t>
            </a:r>
            <a:endParaRPr lang="en-IN" u="sng" dirty="0"/>
          </a:p>
        </p:txBody>
      </p:sp>
      <p:sp>
        <p:nvSpPr>
          <p:cNvPr id="3" name="Content Placeholder 2">
            <a:extLst>
              <a:ext uri="{FF2B5EF4-FFF2-40B4-BE49-F238E27FC236}">
                <a16:creationId xmlns:a16="http://schemas.microsoft.com/office/drawing/2014/main" id="{F0F90DE9-99FB-40F9-AEA5-251A38AE0DD8}"/>
              </a:ext>
            </a:extLst>
          </p:cNvPr>
          <p:cNvSpPr>
            <a:spLocks noGrp="1"/>
          </p:cNvSpPr>
          <p:nvPr>
            <p:ph idx="1"/>
          </p:nvPr>
        </p:nvSpPr>
        <p:spPr/>
        <p:txBody>
          <a:bodyPr>
            <a:normAutofit/>
          </a:bodyPr>
          <a:lstStyle/>
          <a:p>
            <a:r>
              <a:rPr lang="en-IN" b="1" u="sng" dirty="0"/>
              <a:t>Data Preparation</a:t>
            </a:r>
          </a:p>
          <a:p>
            <a:r>
              <a:rPr lang="en-US" sz="2200" dirty="0"/>
              <a:t>Any algorithm in machine learning, be it regression or classification needs a dataset to perform its necessary function. So, priority should be given to a hundred percent retrieval of </a:t>
            </a:r>
            <a:r>
              <a:rPr lang="en-US" sz="2200" dirty="0" smtClean="0"/>
              <a:t>tweet/message </a:t>
            </a:r>
            <a:r>
              <a:rPr lang="en-US" sz="2200" dirty="0"/>
              <a:t>from the server, irrespective of their domain. The dataset is retrieved from open-source ends to apply the algorithm.</a:t>
            </a:r>
          </a:p>
          <a:p>
            <a:r>
              <a:rPr lang="en-US" sz="2200" dirty="0"/>
              <a:t>Once the </a:t>
            </a:r>
            <a:r>
              <a:rPr lang="en-US" sz="2200" dirty="0" smtClean="0"/>
              <a:t>tweet/message </a:t>
            </a:r>
            <a:r>
              <a:rPr lang="en-US" sz="2200" dirty="0"/>
              <a:t>retrieval from the corpus is successfully finished, it is sent to the application. Now, only the issue of classification is done by scanning the text of each </a:t>
            </a:r>
            <a:r>
              <a:rPr lang="en-US" sz="2200" dirty="0" smtClean="0"/>
              <a:t>tweet/message, </a:t>
            </a:r>
            <a:r>
              <a:rPr lang="en-US" sz="2200" dirty="0"/>
              <a:t>which includes the body as well as the type</a:t>
            </a:r>
            <a:endParaRPr lang="en-IN" sz="2200" dirty="0"/>
          </a:p>
        </p:txBody>
      </p:sp>
      <p:pic>
        <p:nvPicPr>
          <p:cNvPr id="4" name="image2.jpeg">
            <a:extLst>
              <a:ext uri="{FF2B5EF4-FFF2-40B4-BE49-F238E27FC236}">
                <a16:creationId xmlns:a16="http://schemas.microsoft.com/office/drawing/2014/main" id="{96900BCA-4749-4419-81E2-BFA46A06175C}"/>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341967435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C7A929-7DED-4776-8FB9-B4ECF5BCA51B}"/>
              </a:ext>
            </a:extLst>
          </p:cNvPr>
          <p:cNvSpPr>
            <a:spLocks noGrp="1"/>
          </p:cNvSpPr>
          <p:nvPr>
            <p:ph idx="1"/>
          </p:nvPr>
        </p:nvSpPr>
        <p:spPr/>
        <p:txBody>
          <a:bodyPr>
            <a:normAutofit/>
          </a:bodyPr>
          <a:lstStyle/>
          <a:p>
            <a:r>
              <a:rPr lang="en-IN" b="1" u="sng" dirty="0"/>
              <a:t>Analysis of Data</a:t>
            </a:r>
          </a:p>
          <a:p>
            <a:pPr marL="0" indent="0">
              <a:buNone/>
            </a:pPr>
            <a:r>
              <a:rPr lang="en-US" sz="2400" dirty="0"/>
              <a:t>The accuracy is directly proportional to the training the dataset receives but has to be careful so that the machine is not over trained. Further analysis of the result obtained after training needs to be surveyed. These provide an insight into the: ‘outlier’.</a:t>
            </a:r>
          </a:p>
          <a:p>
            <a:pPr marL="0" indent="0">
              <a:buNone/>
            </a:pPr>
            <a:r>
              <a:rPr lang="en-US" sz="2400" dirty="0"/>
              <a:t>The outlier divides the dataset into malicious and important data. The proper data which is obtained from the outliers are the ones that will be assessed further</a:t>
            </a:r>
            <a:endParaRPr lang="en-IN" sz="2400" b="1" u="sng" dirty="0"/>
          </a:p>
        </p:txBody>
      </p:sp>
      <p:pic>
        <p:nvPicPr>
          <p:cNvPr id="4" name="image2.jpeg">
            <a:extLst>
              <a:ext uri="{FF2B5EF4-FFF2-40B4-BE49-F238E27FC236}">
                <a16:creationId xmlns:a16="http://schemas.microsoft.com/office/drawing/2014/main" id="{23F89A0E-C410-4BF0-9B7A-92AD3E1B9388}"/>
              </a:ext>
            </a:extLst>
          </p:cNvPr>
          <p:cNvPicPr/>
          <p:nvPr/>
        </p:nvPicPr>
        <p:blipFill>
          <a:blip r:embed="rId2"/>
          <a:srcRect/>
          <a:stretch>
            <a:fillRect/>
          </a:stretch>
        </p:blipFill>
        <p:spPr bwMode="auto">
          <a:xfrm>
            <a:off x="381000" y="457200"/>
            <a:ext cx="2237740" cy="755015"/>
          </a:xfrm>
          <a:prstGeom prst="rect">
            <a:avLst/>
          </a:prstGeom>
          <a:noFill/>
          <a:ln w="9525">
            <a:noFill/>
            <a:miter lim="800000"/>
            <a:headEnd/>
            <a:tailEnd/>
          </a:ln>
        </p:spPr>
      </p:pic>
    </p:spTree>
    <p:extLst>
      <p:ext uri="{BB962C8B-B14F-4D97-AF65-F5344CB8AC3E}">
        <p14:creationId xmlns:p14="http://schemas.microsoft.com/office/powerpoint/2010/main" val="17700834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FC5884-4471-427A-B2BC-02BC562ABA36}"/>
              </a:ext>
            </a:extLst>
          </p:cNvPr>
          <p:cNvSpPr>
            <a:spLocks noGrp="1"/>
          </p:cNvSpPr>
          <p:nvPr>
            <p:ph idx="1"/>
          </p:nvPr>
        </p:nvSpPr>
        <p:spPr/>
        <p:txBody>
          <a:bodyPr>
            <a:normAutofit fontScale="70000" lnSpcReduction="20000"/>
          </a:bodyPr>
          <a:lstStyle/>
          <a:p>
            <a:r>
              <a:rPr lang="en-IN" sz="3400" b="1" i="1" u="sng" dirty="0"/>
              <a:t>Logistic Regression</a:t>
            </a:r>
          </a:p>
          <a:p>
            <a:pPr marL="0" indent="0">
              <a:buNone/>
            </a:pPr>
            <a:r>
              <a:rPr lang="en-US" dirty="0"/>
              <a:t>The logistic regression model is trained by using an algorithm known as gradient ascent, based on the idea of maximum likelihood. However, logistic regression is too expensive mostly for the heavy and huge dataset and the accuracy is compromised because of this. And the complexity of the iterative algorithm is reduced by the stochastic gradient ascent algorithm </a:t>
            </a:r>
          </a:p>
          <a:p>
            <a:pPr marL="0" indent="0">
              <a:buNone/>
            </a:pPr>
            <a:endParaRPr lang="en-US" dirty="0"/>
          </a:p>
          <a:p>
            <a:r>
              <a:rPr lang="en-IN" sz="3400" b="1" i="1" u="sng" dirty="0" err="1" smtClean="0"/>
              <a:t>Tfidfvectorizer</a:t>
            </a:r>
            <a:endParaRPr lang="en-IN" sz="3400" b="1" i="1" u="sng" dirty="0"/>
          </a:p>
          <a:p>
            <a:pPr marL="0" indent="0">
              <a:buNone/>
            </a:pPr>
            <a:r>
              <a:rPr lang="en-US" sz="3100" dirty="0"/>
              <a:t>At Information Retrieval, TF-IDF (short term for TERM FREQUENCY–INVERSE DOCUMENT FREQUENCY) is a numeric statistics that’s intended to reflect that how important is a word to Document inside a </a:t>
            </a:r>
            <a:r>
              <a:rPr lang="en-US" sz="3100" dirty="0" smtClean="0"/>
              <a:t>Collection</a:t>
            </a:r>
            <a:r>
              <a:rPr lang="en-IN" dirty="0"/>
              <a:t>.</a:t>
            </a:r>
          </a:p>
        </p:txBody>
      </p:sp>
      <p:pic>
        <p:nvPicPr>
          <p:cNvPr id="4" name="image2.jpeg">
            <a:extLst>
              <a:ext uri="{FF2B5EF4-FFF2-40B4-BE49-F238E27FC236}">
                <a16:creationId xmlns:a16="http://schemas.microsoft.com/office/drawing/2014/main" id="{39B33153-594C-4B74-B6D3-FB37ED9E36B7}"/>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1073301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8CE487-998A-49B6-9271-FE9ABF0D97F0}"/>
              </a:ext>
            </a:extLst>
          </p:cNvPr>
          <p:cNvSpPr>
            <a:spLocks noGrp="1"/>
          </p:cNvSpPr>
          <p:nvPr>
            <p:ph idx="1"/>
          </p:nvPr>
        </p:nvSpPr>
        <p:spPr/>
        <p:txBody>
          <a:bodyPr>
            <a:normAutofit lnSpcReduction="10000"/>
          </a:bodyPr>
          <a:lstStyle/>
          <a:p>
            <a:r>
              <a:rPr lang="en-IN" b="1" u="sng" dirty="0"/>
              <a:t>Final Assessment</a:t>
            </a:r>
          </a:p>
          <a:p>
            <a:pPr marL="0" indent="0">
              <a:buNone/>
            </a:pPr>
            <a:r>
              <a:rPr lang="en-US" dirty="0"/>
              <a:t>Finally, before the output is shown, it needs to be assessed for the last time. Then this is classified or filtered. The dataset has been trained on the algorithm we require. The real-time result can be obtained by retrieving the user’s emails.</a:t>
            </a:r>
          </a:p>
          <a:p>
            <a:pPr marL="0" indent="0">
              <a:buNone/>
            </a:pPr>
            <a:r>
              <a:rPr lang="en-US" dirty="0"/>
              <a:t>The accuracy can be optimized by comparing the outcome with the real-time results. The parameters are further retained for the algorithm.</a:t>
            </a:r>
            <a:endParaRPr lang="en-IN" b="1" u="sng" dirty="0"/>
          </a:p>
          <a:p>
            <a:pPr marL="0" indent="0">
              <a:buNone/>
            </a:pPr>
            <a:endParaRPr lang="en-IN" dirty="0"/>
          </a:p>
        </p:txBody>
      </p:sp>
      <p:pic>
        <p:nvPicPr>
          <p:cNvPr id="4" name="image2.jpeg">
            <a:extLst>
              <a:ext uri="{FF2B5EF4-FFF2-40B4-BE49-F238E27FC236}">
                <a16:creationId xmlns:a16="http://schemas.microsoft.com/office/drawing/2014/main" id="{15901379-DAE6-474C-BB52-7C0B56D3D492}"/>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Tree>
    <p:extLst>
      <p:ext uri="{BB962C8B-B14F-4D97-AF65-F5344CB8AC3E}">
        <p14:creationId xmlns:p14="http://schemas.microsoft.com/office/powerpoint/2010/main" val="33668480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u="sng" dirty="0"/>
              <a:t>Table of contents</a:t>
            </a:r>
          </a:p>
        </p:txBody>
      </p:sp>
      <p:sp>
        <p:nvSpPr>
          <p:cNvPr id="3" name="Content Placeholder 2"/>
          <p:cNvSpPr>
            <a:spLocks noGrp="1"/>
          </p:cNvSpPr>
          <p:nvPr>
            <p:ph idx="1"/>
          </p:nvPr>
        </p:nvSpPr>
        <p:spPr>
          <a:xfrm>
            <a:off x="457200" y="1633121"/>
            <a:ext cx="8229600" cy="4983162"/>
          </a:xfrm>
        </p:spPr>
        <p:txBody>
          <a:bodyPr>
            <a:normAutofit fontScale="55000" lnSpcReduction="20000"/>
          </a:bodyPr>
          <a:lstStyle/>
          <a:p>
            <a:pPr lvl="0"/>
            <a:r>
              <a:rPr lang="en-US" dirty="0" smtClean="0"/>
              <a:t>Abstract</a:t>
            </a:r>
            <a:endParaRPr lang="en-US" dirty="0"/>
          </a:p>
          <a:p>
            <a:pPr lvl="0"/>
            <a:r>
              <a:rPr lang="en-US" dirty="0"/>
              <a:t>Introduction</a:t>
            </a:r>
          </a:p>
          <a:p>
            <a:pPr lvl="0"/>
            <a:r>
              <a:rPr lang="en-US" dirty="0"/>
              <a:t>Literature Survey</a:t>
            </a:r>
          </a:p>
          <a:p>
            <a:pPr lvl="0"/>
            <a:r>
              <a:rPr lang="en-US" dirty="0"/>
              <a:t>Inference from the survey</a:t>
            </a:r>
          </a:p>
          <a:p>
            <a:pPr lvl="0"/>
            <a:r>
              <a:rPr lang="en-US" dirty="0"/>
              <a:t>Objective of the Project</a:t>
            </a:r>
          </a:p>
          <a:p>
            <a:pPr lvl="0"/>
            <a:r>
              <a:rPr lang="en-US" dirty="0"/>
              <a:t>Architecture diagram</a:t>
            </a:r>
          </a:p>
          <a:p>
            <a:pPr lvl="0"/>
            <a:r>
              <a:rPr lang="en-US" dirty="0"/>
              <a:t>Modules Description </a:t>
            </a:r>
          </a:p>
          <a:p>
            <a:pPr lvl="0"/>
            <a:r>
              <a:rPr lang="en-US" dirty="0"/>
              <a:t>Novelty in Methodology</a:t>
            </a:r>
          </a:p>
          <a:p>
            <a:pPr lvl="0"/>
            <a:r>
              <a:rPr lang="en-US" dirty="0"/>
              <a:t>Equations, derivation and Algorithms used</a:t>
            </a:r>
          </a:p>
          <a:p>
            <a:pPr lvl="0"/>
            <a:r>
              <a:rPr lang="en-US" dirty="0"/>
              <a:t>Screen shot of the project</a:t>
            </a:r>
          </a:p>
          <a:p>
            <a:pPr lvl="0"/>
            <a:r>
              <a:rPr lang="en-US" dirty="0"/>
              <a:t>Results and Discussions</a:t>
            </a:r>
          </a:p>
          <a:p>
            <a:pPr lvl="0"/>
            <a:r>
              <a:rPr lang="en-US" dirty="0"/>
              <a:t>References</a:t>
            </a:r>
          </a:p>
          <a:p>
            <a:pPr lvl="0"/>
            <a:r>
              <a:rPr lang="en-US" dirty="0"/>
              <a:t>Publication </a:t>
            </a:r>
            <a:r>
              <a:rPr lang="en-US" dirty="0" smtClean="0"/>
              <a:t>details</a:t>
            </a:r>
          </a:p>
          <a:p>
            <a:pPr lvl="0"/>
            <a:r>
              <a:rPr lang="en-US" dirty="0" smtClean="0"/>
              <a:t>Innovation</a:t>
            </a:r>
          </a:p>
          <a:p>
            <a:pPr lvl="0"/>
            <a:r>
              <a:rPr lang="en-US" dirty="0" smtClean="0"/>
              <a:t>Percentage of work completed</a:t>
            </a:r>
          </a:p>
          <a:p>
            <a:pPr lvl="0"/>
            <a:r>
              <a:rPr lang="en-US" dirty="0" smtClean="0"/>
              <a:t>Highlight of the Project</a:t>
            </a:r>
          </a:p>
          <a:p>
            <a:pPr lvl="0"/>
            <a:r>
              <a:rPr lang="en-US" dirty="0" smtClean="0"/>
              <a:t>Tools used</a:t>
            </a:r>
          </a:p>
          <a:p>
            <a:pPr lvl="0"/>
            <a:r>
              <a:rPr lang="en-US" dirty="0" smtClean="0"/>
              <a:t>Contribution of the member</a:t>
            </a:r>
            <a:endParaRPr lang="en-US" dirty="0"/>
          </a:p>
        </p:txBody>
      </p:sp>
      <p:pic>
        <p:nvPicPr>
          <p:cNvPr id="4" name="image2.jpeg"/>
          <p:cNvPicPr/>
          <p:nvPr/>
        </p:nvPicPr>
        <p:blipFill>
          <a:blip r:embed="rId2"/>
          <a:srcRect/>
          <a:stretch>
            <a:fillRect/>
          </a:stretch>
        </p:blipFill>
        <p:spPr bwMode="auto">
          <a:xfrm>
            <a:off x="228600" y="553353"/>
            <a:ext cx="2237740" cy="755015"/>
          </a:xfrm>
          <a:prstGeom prst="rect">
            <a:avLst/>
          </a:prstGeom>
          <a:noFill/>
          <a:ln w="9525">
            <a:noFill/>
            <a:miter lim="800000"/>
            <a:headEnd/>
            <a:tailEnd/>
          </a:ln>
        </p:spPr>
      </p:pic>
    </p:spTree>
    <p:extLst>
      <p:ext uri="{BB962C8B-B14F-4D97-AF65-F5344CB8AC3E}">
        <p14:creationId xmlns:p14="http://schemas.microsoft.com/office/powerpoint/2010/main" val="225982186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6C56F7-399D-4AE8-824C-9E0D4CE0A302}"/>
              </a:ext>
            </a:extLst>
          </p:cNvPr>
          <p:cNvSpPr>
            <a:spLocks noGrp="1"/>
          </p:cNvSpPr>
          <p:nvPr>
            <p:ph idx="1"/>
          </p:nvPr>
        </p:nvSpPr>
        <p:spPr/>
        <p:txBody>
          <a:bodyPr>
            <a:normAutofit fontScale="70000" lnSpcReduction="20000"/>
          </a:bodyPr>
          <a:lstStyle/>
          <a:p>
            <a:pPr marL="0" indent="0">
              <a:buNone/>
            </a:pPr>
            <a:r>
              <a:rPr lang="en-IN" sz="3400" b="1" i="1" dirty="0"/>
              <a:t> </a:t>
            </a:r>
            <a:r>
              <a:rPr lang="en-IN" sz="3400" b="1" i="1" dirty="0" smtClean="0"/>
              <a:t>    </a:t>
            </a:r>
            <a:r>
              <a:rPr lang="en-IN" sz="3400" b="1" i="1" u="sng" dirty="0" err="1" smtClean="0"/>
              <a:t>WordCloud</a:t>
            </a:r>
            <a:endParaRPr lang="en-IN" sz="3400" b="1" i="1" u="sng" dirty="0" smtClean="0"/>
          </a:p>
          <a:p>
            <a:r>
              <a:rPr lang="en-US" dirty="0" err="1"/>
              <a:t>WordCloud</a:t>
            </a:r>
            <a:r>
              <a:rPr lang="en-US" dirty="0"/>
              <a:t> is a technique to show which words are the most frequent among the given text. The first thing you may want to do before using any functions is check out the </a:t>
            </a:r>
            <a:r>
              <a:rPr lang="en-US" dirty="0" err="1"/>
              <a:t>docstring</a:t>
            </a:r>
            <a:r>
              <a:rPr lang="en-US" dirty="0"/>
              <a:t> of the function, and see all required and optional arguments. </a:t>
            </a:r>
          </a:p>
          <a:p>
            <a:r>
              <a:rPr lang="en-US" dirty="0"/>
              <a:t>Word cloud (otherwise called text clouds or tag clouds) is a method of depicting the word as indicated by their recurrence. It shows the size of the word according to frequency of the word present in the collection. </a:t>
            </a:r>
          </a:p>
          <a:p>
            <a:r>
              <a:rPr lang="en-US" dirty="0"/>
              <a:t>Benefits of word cloud- </a:t>
            </a:r>
          </a:p>
          <a:p>
            <a:pPr marL="0" indent="0">
              <a:buNone/>
            </a:pPr>
            <a:r>
              <a:rPr lang="en-US" dirty="0" smtClean="0"/>
              <a:t>     • </a:t>
            </a:r>
            <a:r>
              <a:rPr lang="en-US" dirty="0"/>
              <a:t>Word clouds are straightforward and give clearness. </a:t>
            </a:r>
          </a:p>
          <a:p>
            <a:pPr marL="0" indent="0">
              <a:buNone/>
            </a:pPr>
            <a:r>
              <a:rPr lang="en-US" dirty="0" smtClean="0"/>
              <a:t>     • </a:t>
            </a:r>
            <a:r>
              <a:rPr lang="en-US" dirty="0"/>
              <a:t>Word clouds are a ground-breaking specialized apparatus. </a:t>
            </a:r>
            <a:endParaRPr lang="en-US" dirty="0" smtClean="0"/>
          </a:p>
          <a:p>
            <a:pPr marL="0" indent="0">
              <a:buNone/>
            </a:pPr>
            <a:r>
              <a:rPr lang="en-US" dirty="0"/>
              <a:t> </a:t>
            </a:r>
            <a:r>
              <a:rPr lang="en-US" dirty="0" smtClean="0"/>
              <a:t>    • </a:t>
            </a:r>
            <a:r>
              <a:rPr lang="en-US" dirty="0"/>
              <a:t>Word clouds are outwardly appealing than plain information. </a:t>
            </a:r>
            <a:endParaRPr lang="en-US" b="1" u="sng" dirty="0"/>
          </a:p>
          <a:p>
            <a:endParaRPr lang="en-IN" i="1" u="sng" dirty="0"/>
          </a:p>
        </p:txBody>
      </p:sp>
      <p:pic>
        <p:nvPicPr>
          <p:cNvPr id="4" name="image2.jpeg">
            <a:extLst>
              <a:ext uri="{FF2B5EF4-FFF2-40B4-BE49-F238E27FC236}">
                <a16:creationId xmlns:a16="http://schemas.microsoft.com/office/drawing/2014/main" id="{76226292-24B1-44CA-BA83-6D97FDDBCA13}"/>
              </a:ext>
            </a:extLst>
          </p:cNvPr>
          <p:cNvPicPr/>
          <p:nvPr/>
        </p:nvPicPr>
        <p:blipFill>
          <a:blip r:embed="rId2"/>
          <a:srcRect/>
          <a:stretch>
            <a:fillRect/>
          </a:stretch>
        </p:blipFill>
        <p:spPr bwMode="auto">
          <a:xfrm>
            <a:off x="381000" y="381000"/>
            <a:ext cx="2237740" cy="755015"/>
          </a:xfrm>
          <a:prstGeom prst="rect">
            <a:avLst/>
          </a:prstGeom>
          <a:noFill/>
          <a:ln w="9525">
            <a:noFill/>
            <a:miter lim="800000"/>
            <a:headEnd/>
            <a:tailEnd/>
          </a:ln>
        </p:spPr>
      </p:pic>
    </p:spTree>
    <p:extLst>
      <p:ext uri="{BB962C8B-B14F-4D97-AF65-F5344CB8AC3E}">
        <p14:creationId xmlns:p14="http://schemas.microsoft.com/office/powerpoint/2010/main" val="39000315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16BF3-B145-4908-9121-78B1CB2FE34B}"/>
              </a:ext>
            </a:extLst>
          </p:cNvPr>
          <p:cNvSpPr>
            <a:spLocks noGrp="1"/>
          </p:cNvSpPr>
          <p:nvPr>
            <p:ph type="title"/>
          </p:nvPr>
        </p:nvSpPr>
        <p:spPr/>
        <p:txBody>
          <a:bodyPr/>
          <a:lstStyle/>
          <a:p>
            <a:r>
              <a:rPr lang="en-US" dirty="0"/>
              <a:t>             </a:t>
            </a:r>
            <a:r>
              <a:rPr lang="en-US" u="sng" dirty="0"/>
              <a:t>Novelty in Methodology</a:t>
            </a:r>
            <a:endParaRPr lang="en-IN" u="sng" dirty="0"/>
          </a:p>
        </p:txBody>
      </p:sp>
      <p:sp>
        <p:nvSpPr>
          <p:cNvPr id="3" name="Content Placeholder 2">
            <a:extLst>
              <a:ext uri="{FF2B5EF4-FFF2-40B4-BE49-F238E27FC236}">
                <a16:creationId xmlns:a16="http://schemas.microsoft.com/office/drawing/2014/main" id="{06E6AC9D-7599-4CFA-AF90-6DDD7BDD11F0}"/>
              </a:ext>
            </a:extLst>
          </p:cNvPr>
          <p:cNvSpPr>
            <a:spLocks noGrp="1"/>
          </p:cNvSpPr>
          <p:nvPr>
            <p:ph idx="1"/>
          </p:nvPr>
        </p:nvSpPr>
        <p:spPr/>
        <p:txBody>
          <a:bodyPr>
            <a:normAutofit fontScale="92500"/>
          </a:bodyPr>
          <a:lstStyle/>
          <a:p>
            <a:r>
              <a:rPr lang="en-US" dirty="0"/>
              <a:t>The survey concluded that previous papers had never actually addressed the trade off between speed and accuracy.</a:t>
            </a:r>
          </a:p>
          <a:p>
            <a:r>
              <a:rPr lang="en-US" dirty="0"/>
              <a:t>This project compares and selects the most efficient algorithm.</a:t>
            </a:r>
          </a:p>
          <a:p>
            <a:r>
              <a:rPr lang="en-US" dirty="0"/>
              <a:t>This method involves the usage of  dynamic data.</a:t>
            </a:r>
          </a:p>
          <a:p>
            <a:r>
              <a:rPr lang="en-US" dirty="0"/>
              <a:t>With the use of a word cloud the visualization is vivid and easily characterizes the organizations volumes of emails.</a:t>
            </a:r>
          </a:p>
          <a:p>
            <a:endParaRPr lang="en-IN" dirty="0"/>
          </a:p>
        </p:txBody>
      </p:sp>
      <p:pic>
        <p:nvPicPr>
          <p:cNvPr id="4" name="image2.jpeg">
            <a:extLst>
              <a:ext uri="{FF2B5EF4-FFF2-40B4-BE49-F238E27FC236}">
                <a16:creationId xmlns:a16="http://schemas.microsoft.com/office/drawing/2014/main" id="{E9B04103-12A9-4B29-8956-7FED53A4E155}"/>
              </a:ext>
            </a:extLst>
          </p:cNvPr>
          <p:cNvPicPr/>
          <p:nvPr/>
        </p:nvPicPr>
        <p:blipFill>
          <a:blip r:embed="rId2"/>
          <a:srcRect/>
          <a:stretch>
            <a:fillRect/>
          </a:stretch>
        </p:blipFill>
        <p:spPr bwMode="auto">
          <a:xfrm>
            <a:off x="381000" y="464185"/>
            <a:ext cx="2237740" cy="755015"/>
          </a:xfrm>
          <a:prstGeom prst="rect">
            <a:avLst/>
          </a:prstGeom>
          <a:noFill/>
          <a:ln w="9525">
            <a:noFill/>
            <a:miter lim="800000"/>
            <a:headEnd/>
            <a:tailEnd/>
          </a:ln>
        </p:spPr>
      </p:pic>
    </p:spTree>
    <p:extLst>
      <p:ext uri="{BB962C8B-B14F-4D97-AF65-F5344CB8AC3E}">
        <p14:creationId xmlns:p14="http://schemas.microsoft.com/office/powerpoint/2010/main" val="301499387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BC6DA-FB0A-4F2C-A315-4F14F81F7478}"/>
              </a:ext>
            </a:extLst>
          </p:cNvPr>
          <p:cNvSpPr>
            <a:spLocks noGrp="1"/>
          </p:cNvSpPr>
          <p:nvPr>
            <p:ph type="title"/>
          </p:nvPr>
        </p:nvSpPr>
        <p:spPr>
          <a:xfrm>
            <a:off x="2348323" y="762000"/>
            <a:ext cx="6705094" cy="838200"/>
          </a:xfrm>
        </p:spPr>
        <p:txBody>
          <a:bodyPr>
            <a:normAutofit fontScale="90000"/>
          </a:bodyPr>
          <a:lstStyle/>
          <a:p>
            <a:r>
              <a:rPr lang="en-US" u="sng" dirty="0"/>
              <a:t>Equations, derivation and</a:t>
            </a:r>
            <a:br>
              <a:rPr lang="en-US" u="sng" dirty="0"/>
            </a:br>
            <a:r>
              <a:rPr lang="en-US" u="sng" dirty="0"/>
              <a:t>Algorithms used</a:t>
            </a:r>
            <a:br>
              <a:rPr lang="en-US" u="sng" dirty="0"/>
            </a:br>
            <a:endParaRPr lang="en-IN" dirty="0"/>
          </a:p>
        </p:txBody>
      </p:sp>
      <p:sp>
        <p:nvSpPr>
          <p:cNvPr id="3" name="Content Placeholder 2">
            <a:extLst>
              <a:ext uri="{FF2B5EF4-FFF2-40B4-BE49-F238E27FC236}">
                <a16:creationId xmlns:a16="http://schemas.microsoft.com/office/drawing/2014/main" id="{293B2191-6231-4D0B-B0BD-D26BB54364E5}"/>
              </a:ext>
            </a:extLst>
          </p:cNvPr>
          <p:cNvSpPr>
            <a:spLocks noGrp="1"/>
          </p:cNvSpPr>
          <p:nvPr>
            <p:ph idx="1"/>
          </p:nvPr>
        </p:nvSpPr>
        <p:spPr/>
        <p:txBody>
          <a:bodyPr>
            <a:normAutofit fontScale="92500" lnSpcReduction="10000"/>
          </a:bodyPr>
          <a:lstStyle/>
          <a:p>
            <a:pPr marL="0" indent="0">
              <a:buNone/>
            </a:pPr>
            <a:r>
              <a:rPr lang="en-US" b="1" u="sng" dirty="0"/>
              <a:t>1)Logistic regression </a:t>
            </a:r>
            <a:r>
              <a:rPr lang="en-IN" b="1" dirty="0"/>
              <a:t>:</a:t>
            </a:r>
          </a:p>
          <a:p>
            <a:pPr marL="0" indent="0">
              <a:buNone/>
            </a:pPr>
            <a:r>
              <a:rPr lang="en-US" dirty="0"/>
              <a:t> Logistic regression is a statistical model that in its basic form uses a logistic function to model a binary dependent variable </a:t>
            </a:r>
          </a:p>
          <a:p>
            <a:pPr marL="0" indent="0">
              <a:buNone/>
            </a:pPr>
            <a:endParaRPr lang="en-US" dirty="0"/>
          </a:p>
          <a:p>
            <a:pPr marL="0" indent="0">
              <a:buNone/>
            </a:pPr>
            <a:endParaRPr lang="en-US" dirty="0"/>
          </a:p>
          <a:p>
            <a:pPr marL="0" indent="0">
              <a:buNone/>
            </a:pPr>
            <a:r>
              <a:rPr lang="en-US" dirty="0"/>
              <a:t>The logistic regression model is trained by using an algorithm known as gradient ascent, based on the idea of maximum likelihood. </a:t>
            </a:r>
          </a:p>
          <a:p>
            <a:endParaRPr lang="en-IN" dirty="0"/>
          </a:p>
        </p:txBody>
      </p:sp>
      <p:pic>
        <p:nvPicPr>
          <p:cNvPr id="4" name="image2.jpeg">
            <a:extLst>
              <a:ext uri="{FF2B5EF4-FFF2-40B4-BE49-F238E27FC236}">
                <a16:creationId xmlns:a16="http://schemas.microsoft.com/office/drawing/2014/main" id="{75FE1C2F-1424-4F7B-A2A4-0B5AE212AC5E}"/>
              </a:ext>
            </a:extLst>
          </p:cNvPr>
          <p:cNvPicPr/>
          <p:nvPr/>
        </p:nvPicPr>
        <p:blipFill>
          <a:blip r:embed="rId2"/>
          <a:srcRect/>
          <a:stretch>
            <a:fillRect/>
          </a:stretch>
        </p:blipFill>
        <p:spPr bwMode="auto">
          <a:xfrm>
            <a:off x="152400" y="628756"/>
            <a:ext cx="2237740" cy="755015"/>
          </a:xfrm>
          <a:prstGeom prst="rect">
            <a:avLst/>
          </a:prstGeom>
          <a:noFill/>
          <a:ln w="9525">
            <a:noFill/>
            <a:miter lim="800000"/>
            <a:headEnd/>
            <a:tailEnd/>
          </a:ln>
        </p:spPr>
      </p:pic>
      <p:pic>
        <p:nvPicPr>
          <p:cNvPr id="5" name="Picture 4">
            <a:extLst>
              <a:ext uri="{FF2B5EF4-FFF2-40B4-BE49-F238E27FC236}">
                <a16:creationId xmlns:a16="http://schemas.microsoft.com/office/drawing/2014/main" id="{F8D85434-E922-456E-B44A-BCA2757457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2971800"/>
            <a:ext cx="2576670" cy="1371600"/>
          </a:xfrm>
          <a:prstGeom prst="rect">
            <a:avLst/>
          </a:prstGeom>
        </p:spPr>
      </p:pic>
    </p:spTree>
    <p:extLst>
      <p:ext uri="{BB962C8B-B14F-4D97-AF65-F5344CB8AC3E}">
        <p14:creationId xmlns:p14="http://schemas.microsoft.com/office/powerpoint/2010/main" val="333501064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10000"/>
          </a:bodyPr>
          <a:lstStyle/>
          <a:p>
            <a:r>
              <a:rPr lang="en-US" dirty="0" smtClean="0"/>
              <a:t>However</a:t>
            </a:r>
            <a:r>
              <a:rPr lang="en-US" dirty="0"/>
              <a:t>, the complexity of the iterative algorithm is reduced by the stochastic gradient ascent algorithm. </a:t>
            </a:r>
          </a:p>
          <a:p>
            <a:r>
              <a:rPr lang="en-US" dirty="0" smtClean="0"/>
              <a:t>It </a:t>
            </a:r>
            <a:r>
              <a:rPr lang="en-US" dirty="0"/>
              <a:t>is also used for logistic regression model optimization which results in improving the iterative algorithm by decreasing the periodic fluctuation.</a:t>
            </a:r>
          </a:p>
          <a:p>
            <a:r>
              <a:rPr lang="en-US" dirty="0" smtClean="0"/>
              <a:t>To </a:t>
            </a:r>
            <a:r>
              <a:rPr lang="en-US" dirty="0"/>
              <a:t>reduce the complications, a stochastic gradient ascent algorithm is generally used for logistic regression model optimization. </a:t>
            </a:r>
          </a:p>
          <a:p>
            <a:r>
              <a:rPr lang="en-US" dirty="0" smtClean="0"/>
              <a:t>These </a:t>
            </a:r>
            <a:r>
              <a:rPr lang="en-US" dirty="0"/>
              <a:t>days many recommendation systems use the logistic model. </a:t>
            </a:r>
          </a:p>
          <a:p>
            <a:endParaRPr lang="en-IN" dirty="0"/>
          </a:p>
        </p:txBody>
      </p:sp>
    </p:spTree>
    <p:extLst>
      <p:ext uri="{BB962C8B-B14F-4D97-AF65-F5344CB8AC3E}">
        <p14:creationId xmlns:p14="http://schemas.microsoft.com/office/powerpoint/2010/main" val="34394735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2B8551-967C-414A-A39D-887177B458C3}"/>
              </a:ext>
            </a:extLst>
          </p:cNvPr>
          <p:cNvSpPr>
            <a:spLocks noGrp="1"/>
          </p:cNvSpPr>
          <p:nvPr>
            <p:ph idx="1"/>
          </p:nvPr>
        </p:nvSpPr>
        <p:spPr>
          <a:xfrm>
            <a:off x="457200" y="990600"/>
            <a:ext cx="8229600" cy="5135563"/>
          </a:xfrm>
        </p:spPr>
        <p:txBody>
          <a:bodyPr>
            <a:normAutofit fontScale="70000" lnSpcReduction="20000"/>
          </a:bodyPr>
          <a:lstStyle/>
          <a:p>
            <a:pPr marL="0" indent="0">
              <a:buNone/>
            </a:pPr>
            <a:r>
              <a:rPr lang="en-US" sz="4300" b="1" u="sng" dirty="0"/>
              <a:t>2)</a:t>
            </a:r>
            <a:r>
              <a:rPr lang="en-IN" sz="4300" b="1" u="sng" dirty="0"/>
              <a:t> </a:t>
            </a:r>
            <a:r>
              <a:rPr lang="en-IN" sz="4300" b="1" u="sng" dirty="0" smtClean="0"/>
              <a:t>TFIDF-</a:t>
            </a:r>
            <a:r>
              <a:rPr lang="en-IN" sz="4300" b="1" u="sng" dirty="0" err="1" smtClean="0"/>
              <a:t>Vectorizer</a:t>
            </a:r>
            <a:r>
              <a:rPr lang="en-IN" sz="4300" b="1" u="sng" dirty="0" smtClean="0"/>
              <a:t> </a:t>
            </a:r>
            <a:r>
              <a:rPr lang="en-IN" sz="4300" b="1" dirty="0" smtClean="0"/>
              <a:t>:</a:t>
            </a:r>
          </a:p>
          <a:p>
            <a:pPr marL="0" indent="0">
              <a:buNone/>
            </a:pPr>
            <a:endParaRPr lang="en-IN" sz="4300" b="1" dirty="0"/>
          </a:p>
          <a:p>
            <a:pPr lvl="0"/>
            <a:r>
              <a:rPr lang="en-US" dirty="0"/>
              <a:t> </a:t>
            </a:r>
            <a:r>
              <a:rPr lang="en-IN" dirty="0">
                <a:solidFill>
                  <a:prstClr val="black">
                    <a:lumMod val="95000"/>
                    <a:lumOff val="5000"/>
                  </a:prstClr>
                </a:solidFill>
              </a:rPr>
              <a:t>In Information Retrieval, </a:t>
            </a:r>
            <a:r>
              <a:rPr lang="en-IN" b="1" dirty="0">
                <a:solidFill>
                  <a:prstClr val="black">
                    <a:lumMod val="95000"/>
                    <a:lumOff val="5000"/>
                  </a:prstClr>
                </a:solidFill>
              </a:rPr>
              <a:t>TF-IDF</a:t>
            </a:r>
            <a:r>
              <a:rPr lang="en-IN" dirty="0">
                <a:solidFill>
                  <a:prstClr val="black">
                    <a:lumMod val="95000"/>
                    <a:lumOff val="5000"/>
                  </a:prstClr>
                </a:solidFill>
              </a:rPr>
              <a:t> (short for TERM FREQUENCY–INVERSE DOCUMENT FREQUENCY) is a numerical statistics that is intended to reflect how important a word is to a Document in a Collection.</a:t>
            </a:r>
            <a:endParaRPr lang="en-US" dirty="0">
              <a:solidFill>
                <a:prstClr val="black">
                  <a:lumMod val="95000"/>
                  <a:lumOff val="5000"/>
                </a:prstClr>
              </a:solidFill>
            </a:endParaRPr>
          </a:p>
          <a:p>
            <a:pPr lvl="0"/>
            <a:r>
              <a:rPr lang="en-US" b="1" dirty="0">
                <a:solidFill>
                  <a:srgbClr val="202124"/>
                </a:solidFill>
              </a:rPr>
              <a:t>TF</a:t>
            </a:r>
            <a:r>
              <a:rPr lang="en-US" dirty="0">
                <a:solidFill>
                  <a:srgbClr val="202124"/>
                </a:solidFill>
              </a:rPr>
              <a:t>(t) = (Number of times term t appears in a document) / (Total number of terms in the document).</a:t>
            </a:r>
          </a:p>
          <a:p>
            <a:pPr lvl="0"/>
            <a:r>
              <a:rPr lang="en-US" b="1" dirty="0">
                <a:solidFill>
                  <a:srgbClr val="202124"/>
                </a:solidFill>
              </a:rPr>
              <a:t>IDF</a:t>
            </a:r>
            <a:r>
              <a:rPr lang="en-US" dirty="0">
                <a:solidFill>
                  <a:srgbClr val="202124"/>
                </a:solidFill>
              </a:rPr>
              <a:t>: Inverse Document Frequency, which measures how important a term is.</a:t>
            </a:r>
            <a:endParaRPr lang="en-US" dirty="0">
              <a:solidFill>
                <a:prstClr val="black">
                  <a:tint val="75000"/>
                </a:prstClr>
              </a:solidFill>
            </a:endParaRPr>
          </a:p>
          <a:p>
            <a:endParaRPr lang="en-US" b="1" u="sng" dirty="0"/>
          </a:p>
          <a:p>
            <a:r>
              <a:rPr lang="en-US" dirty="0"/>
              <a:t>WE WILL USE TF-IDF VECTORISER() AS</a:t>
            </a:r>
            <a:endParaRPr lang="en-US" b="1" u="sng" dirty="0"/>
          </a:p>
          <a:p>
            <a:r>
              <a:rPr lang="en-US" dirty="0"/>
              <a:t>THE ADAVANTAGE WILL BE IT WILL GIVE SCORES FOR HOW MUCH TIMES A WORD IS APPEARED IN SENTENCE. SO IT GIVES A FLOAT VALUE IN MATRIX AS VECTOR. </a:t>
            </a:r>
            <a:endParaRPr lang="en-US" b="1" u="sng" dirty="0"/>
          </a:p>
          <a:p>
            <a:pPr marL="0" indent="0">
              <a:buNone/>
            </a:pPr>
            <a:endParaRPr lang="en-US" dirty="0"/>
          </a:p>
          <a:p>
            <a:endParaRPr lang="en-IN" dirty="0"/>
          </a:p>
        </p:txBody>
      </p:sp>
    </p:spTree>
    <p:extLst>
      <p:ext uri="{BB962C8B-B14F-4D97-AF65-F5344CB8AC3E}">
        <p14:creationId xmlns:p14="http://schemas.microsoft.com/office/powerpoint/2010/main" val="36771700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D1046D1-ADA0-4836-A012-F62BDBD010F0}"/>
              </a:ext>
            </a:extLst>
          </p:cNvPr>
          <p:cNvSpPr>
            <a:spLocks noGrp="1"/>
          </p:cNvSpPr>
          <p:nvPr>
            <p:ph idx="1"/>
          </p:nvPr>
        </p:nvSpPr>
        <p:spPr/>
        <p:txBody>
          <a:bodyPr/>
          <a:lstStyle/>
          <a:p>
            <a:pPr marL="0" indent="0">
              <a:buNone/>
            </a:pPr>
            <a:r>
              <a:rPr lang="en-US" sz="3000" b="1" dirty="0"/>
              <a:t>3)WordCloud </a:t>
            </a:r>
            <a:r>
              <a:rPr lang="en-US" sz="3000" b="1" dirty="0" smtClean="0"/>
              <a:t>:</a:t>
            </a:r>
            <a:endParaRPr lang="en-US" sz="3000" b="1" dirty="0"/>
          </a:p>
          <a:p>
            <a:pPr marL="0" indent="0">
              <a:buNone/>
            </a:pPr>
            <a:r>
              <a:rPr lang="en-US" sz="2800" dirty="0"/>
              <a:t>Shows the frequency of the words the dataset contains .The more the frequency of the word the more larger the size of the word </a:t>
            </a:r>
            <a:r>
              <a:rPr lang="en-US" sz="2800" dirty="0" smtClean="0"/>
              <a:t>.</a:t>
            </a:r>
          </a:p>
          <a:p>
            <a:pPr marL="0" indent="0">
              <a:buNone/>
            </a:pPr>
            <a:endParaRPr lang="en-US" sz="2800" dirty="0"/>
          </a:p>
          <a:p>
            <a:pPr marL="0" indent="0">
              <a:buNone/>
            </a:pPr>
            <a:r>
              <a:rPr lang="en-US" sz="2800" dirty="0"/>
              <a:t>Word cloud (otherwise called text clouds or tag clouds) is a method of depicting the word as indicated by their recurrence. It shows the size of the word according to </a:t>
            </a:r>
            <a:r>
              <a:rPr lang="en-US" sz="2800" dirty="0" err="1"/>
              <a:t>freq-uecy</a:t>
            </a:r>
            <a:r>
              <a:rPr lang="en-US" sz="2800" dirty="0"/>
              <a:t> of the word present in the collection.</a:t>
            </a:r>
            <a:endParaRPr lang="en-IN" sz="2800" dirty="0"/>
          </a:p>
        </p:txBody>
      </p:sp>
      <p:pic>
        <p:nvPicPr>
          <p:cNvPr id="4" name="image2.jpeg">
            <a:extLst>
              <a:ext uri="{FF2B5EF4-FFF2-40B4-BE49-F238E27FC236}">
                <a16:creationId xmlns:a16="http://schemas.microsoft.com/office/drawing/2014/main" id="{5714C11E-CD45-4730-9DBC-2C6C0A632458}"/>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Tree>
    <p:extLst>
      <p:ext uri="{BB962C8B-B14F-4D97-AF65-F5344CB8AC3E}">
        <p14:creationId xmlns:p14="http://schemas.microsoft.com/office/powerpoint/2010/main" val="53853953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838200"/>
            <a:ext cx="8382000" cy="5791200"/>
          </a:xfrm>
        </p:spPr>
        <p:txBody>
          <a:bodyPr>
            <a:normAutofit fontScale="70000" lnSpcReduction="20000"/>
          </a:bodyPr>
          <a:lstStyle/>
          <a:p>
            <a:r>
              <a:rPr lang="en-IN" sz="4800" b="1" dirty="0" smtClean="0"/>
              <a:t>4)Text-To-Speech:</a:t>
            </a:r>
          </a:p>
          <a:p>
            <a:pPr marL="0" indent="0">
              <a:buNone/>
            </a:pPr>
            <a:endParaRPr lang="en-IN" sz="4800" b="1" dirty="0" smtClean="0"/>
          </a:p>
          <a:p>
            <a:r>
              <a:rPr lang="en-US" dirty="0"/>
              <a:t>Speech synthesis is the artificial production of human voice.</a:t>
            </a:r>
          </a:p>
          <a:p>
            <a:r>
              <a:rPr lang="en-US" dirty="0"/>
              <a:t>-A computer system used for this task is called a speech synthesizer.</a:t>
            </a:r>
          </a:p>
          <a:p>
            <a:r>
              <a:rPr lang="en-US" dirty="0"/>
              <a:t>-The main aim of text-to-speech (TTS) system is to convert normal language text into speech. </a:t>
            </a:r>
          </a:p>
          <a:p>
            <a:r>
              <a:rPr lang="en-US" dirty="0"/>
              <a:t>-Synthesized speech can be produced by concatenating pieces of recorded speech that are stored in a database.</a:t>
            </a:r>
          </a:p>
          <a:p>
            <a:r>
              <a:rPr lang="en-US" dirty="0"/>
              <a:t>-In case of illiterate people Voice is a better interface rather than Graphic User Interface in English. </a:t>
            </a:r>
          </a:p>
          <a:p>
            <a:r>
              <a:rPr lang="en-US" dirty="0"/>
              <a:t>-For that reason research is being done through out the world for improving the Human Interface to the computer and one of the best options is the ability of a computer to speak to humans.</a:t>
            </a:r>
          </a:p>
          <a:p>
            <a:r>
              <a:rPr lang="en-US" b="1" dirty="0"/>
              <a:t>-Text-To-Speech is a process in which input text is first analyzed, then processed and understood, and then the text is converted in digital audio and then “spoken”.</a:t>
            </a:r>
          </a:p>
          <a:p>
            <a:endParaRPr lang="en-IN" dirty="0"/>
          </a:p>
        </p:txBody>
      </p:sp>
    </p:spTree>
    <p:extLst>
      <p:ext uri="{BB962C8B-B14F-4D97-AF65-F5344CB8AC3E}">
        <p14:creationId xmlns:p14="http://schemas.microsoft.com/office/powerpoint/2010/main" val="303947938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ED793-12FF-48DB-9B92-F4394CB8BB61}"/>
              </a:ext>
            </a:extLst>
          </p:cNvPr>
          <p:cNvSpPr>
            <a:spLocks noGrp="1"/>
          </p:cNvSpPr>
          <p:nvPr>
            <p:ph type="title"/>
          </p:nvPr>
        </p:nvSpPr>
        <p:spPr/>
        <p:txBody>
          <a:bodyPr/>
          <a:lstStyle/>
          <a:p>
            <a:r>
              <a:rPr lang="en-US" dirty="0"/>
              <a:t>               </a:t>
            </a:r>
            <a:r>
              <a:rPr lang="en-US" u="sng" dirty="0"/>
              <a:t>Screenshots of the project</a:t>
            </a:r>
            <a:endParaRPr lang="en-IN" u="sng" dirty="0"/>
          </a:p>
        </p:txBody>
      </p:sp>
      <p:pic>
        <p:nvPicPr>
          <p:cNvPr id="4" name="image2.jpeg">
            <a:extLst>
              <a:ext uri="{FF2B5EF4-FFF2-40B4-BE49-F238E27FC236}">
                <a16:creationId xmlns:a16="http://schemas.microsoft.com/office/drawing/2014/main" id="{A6ADA0DC-8F9A-4CE5-B7A1-DB95B3FA5B4F}"/>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6957" y="1600200"/>
            <a:ext cx="8050085" cy="45259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8193583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eg">
            <a:extLst>
              <a:ext uri="{FF2B5EF4-FFF2-40B4-BE49-F238E27FC236}">
                <a16:creationId xmlns:a16="http://schemas.microsoft.com/office/drawing/2014/main" id="{E61F8EA4-80FB-4327-BA4A-3DE34FA0FE55}"/>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
        <p:nvSpPr>
          <p:cNvPr id="3" name="Rectangle 2">
            <a:extLst>
              <a:ext uri="{FF2B5EF4-FFF2-40B4-BE49-F238E27FC236}">
                <a16:creationId xmlns:a16="http://schemas.microsoft.com/office/drawing/2014/main" id="{A2C94713-5E98-4167-8831-CA1D02F58863}"/>
              </a:ext>
            </a:extLst>
          </p:cNvPr>
          <p:cNvSpPr/>
          <p:nvPr/>
        </p:nvSpPr>
        <p:spPr>
          <a:xfrm>
            <a:off x="4343400" y="4648200"/>
            <a:ext cx="914400" cy="228600"/>
          </a:xfrm>
          <a:prstGeom prst="rect">
            <a:avLst/>
          </a:prstGeom>
          <a:solidFill>
            <a:srgbClr val="007B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8F2E9457-701E-49B5-8AF9-2ADE0D967B2E}"/>
              </a:ext>
            </a:extLst>
          </p:cNvPr>
          <p:cNvSpPr txBox="1"/>
          <p:nvPr/>
        </p:nvSpPr>
        <p:spPr>
          <a:xfrm>
            <a:off x="4301067" y="4554035"/>
            <a:ext cx="1219200" cy="369332"/>
          </a:xfrm>
          <a:prstGeom prst="rect">
            <a:avLst/>
          </a:prstGeom>
          <a:noFill/>
        </p:spPr>
        <p:txBody>
          <a:bodyPr wrap="square" rtlCol="0">
            <a:spAutoFit/>
          </a:bodyPr>
          <a:lstStyle/>
          <a:p>
            <a:r>
              <a:rPr lang="en-US" dirty="0" err="1">
                <a:solidFill>
                  <a:schemeClr val="bg1">
                    <a:lumMod val="95000"/>
                  </a:schemeClr>
                </a:solidFill>
              </a:rPr>
              <a:t>SignIn</a:t>
            </a:r>
            <a:endParaRPr lang="en-US" dirty="0">
              <a:solidFill>
                <a:schemeClr val="bg1">
                  <a:lumMod val="95000"/>
                </a:schemeClr>
              </a:solidFill>
            </a:endParaRPr>
          </a:p>
        </p:txBody>
      </p:sp>
      <p:pic>
        <p:nvPicPr>
          <p:cNvPr id="7" name="Content Placeholder 6"/>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75557" y="1295400"/>
            <a:ext cx="8050085" cy="45259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08828948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eg">
            <a:extLst>
              <a:ext uri="{FF2B5EF4-FFF2-40B4-BE49-F238E27FC236}">
                <a16:creationId xmlns:a16="http://schemas.microsoft.com/office/drawing/2014/main" id="{38ABD2F7-68B8-465E-A717-E7625DE3A735}"/>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62000" y="1371600"/>
            <a:ext cx="8050085" cy="45259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87088672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u="sng" dirty="0"/>
              <a:t>Abstract</a:t>
            </a:r>
          </a:p>
        </p:txBody>
      </p:sp>
      <p:sp>
        <p:nvSpPr>
          <p:cNvPr id="3" name="Content Placeholder 2"/>
          <p:cNvSpPr>
            <a:spLocks noGrp="1"/>
          </p:cNvSpPr>
          <p:nvPr>
            <p:ph idx="1"/>
          </p:nvPr>
        </p:nvSpPr>
        <p:spPr/>
        <p:txBody>
          <a:bodyPr>
            <a:normAutofit fontScale="62500" lnSpcReduction="20000"/>
          </a:bodyPr>
          <a:lstStyle/>
          <a:p>
            <a:r>
              <a:rPr lang="en-US" dirty="0"/>
              <a:t>The aim of the classification model is to filter the large incoming of tweets/messages into ham/spam or authentic/fraud i.e. to differentiate useful from the unwanted.</a:t>
            </a:r>
          </a:p>
          <a:p>
            <a:endParaRPr lang="en-US" dirty="0"/>
          </a:p>
          <a:p>
            <a:r>
              <a:rPr lang="en-US" dirty="0" smtClean="0"/>
              <a:t> </a:t>
            </a:r>
            <a:r>
              <a:rPr lang="en-US" dirty="0"/>
              <a:t>This </a:t>
            </a:r>
            <a:r>
              <a:rPr lang="en-US" b="1" dirty="0"/>
              <a:t>Logistic Regression algorithm </a:t>
            </a:r>
            <a:r>
              <a:rPr lang="en-US" dirty="0"/>
              <a:t>is used for the classification of tweets/messages into ham/spam. </a:t>
            </a:r>
          </a:p>
          <a:p>
            <a:endParaRPr lang="en-US" dirty="0"/>
          </a:p>
          <a:p>
            <a:r>
              <a:rPr lang="en-US" dirty="0" smtClean="0"/>
              <a:t>To </a:t>
            </a:r>
            <a:r>
              <a:rPr lang="en-US" dirty="0"/>
              <a:t>increase the accuracy of the model the </a:t>
            </a:r>
            <a:r>
              <a:rPr lang="en-US" b="1" dirty="0"/>
              <a:t>TF-</a:t>
            </a:r>
            <a:r>
              <a:rPr lang="en-US" b="1" dirty="0" err="1"/>
              <a:t>IDFvectorizer</a:t>
            </a:r>
            <a:r>
              <a:rPr lang="en-US" b="1" dirty="0"/>
              <a:t> technique </a:t>
            </a:r>
            <a:r>
              <a:rPr lang="en-US" dirty="0"/>
              <a:t>is used along with Logistic Regression .</a:t>
            </a:r>
          </a:p>
          <a:p>
            <a:endParaRPr lang="en-US" dirty="0"/>
          </a:p>
          <a:p>
            <a:r>
              <a:rPr lang="en-US" dirty="0"/>
              <a:t>• Further, we are using </a:t>
            </a:r>
            <a:r>
              <a:rPr lang="en-US" b="1" dirty="0"/>
              <a:t>Word Cloud </a:t>
            </a:r>
            <a:r>
              <a:rPr lang="en-US" dirty="0"/>
              <a:t>so that it can be easily observed that what type of tweets are majorly received by an user or an organization i.e. either ham/spam. </a:t>
            </a:r>
          </a:p>
          <a:p>
            <a:endParaRPr lang="en-US" dirty="0"/>
          </a:p>
          <a:p>
            <a:r>
              <a:rPr lang="en-US" dirty="0"/>
              <a:t>• The results obtained are easy to observe and are more efficient to analyze the outputs.</a:t>
            </a:r>
          </a:p>
          <a:p>
            <a:endParaRPr lang="en-US" dirty="0"/>
          </a:p>
        </p:txBody>
      </p:sp>
      <p:pic>
        <p:nvPicPr>
          <p:cNvPr id="4" name="image2.jpeg"/>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32518051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2.jpeg">
            <a:extLst>
              <a:ext uri="{FF2B5EF4-FFF2-40B4-BE49-F238E27FC236}">
                <a16:creationId xmlns:a16="http://schemas.microsoft.com/office/drawing/2014/main" id="{0FF90D3A-3A20-499A-95AD-9A258E4117AE}"/>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6957" y="1600200"/>
            <a:ext cx="8050085" cy="45259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63027089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2.jpeg">
            <a:extLst>
              <a:ext uri="{FF2B5EF4-FFF2-40B4-BE49-F238E27FC236}">
                <a16:creationId xmlns:a16="http://schemas.microsoft.com/office/drawing/2014/main" id="{BC0CAB9C-CF40-46C0-9F0B-01C489902229}"/>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pic>
        <p:nvPicPr>
          <p:cNvPr id="7" name="Content Placeholder 6"/>
          <p:cNvPicPr>
            <a:picLocks noGrp="1"/>
          </p:cNvPicPr>
          <p:nvPr>
            <p:ph idx="1"/>
          </p:nvPr>
        </p:nvPicPr>
        <p:blipFill>
          <a:blip r:embed="rId3" cstate="print">
            <a:extLst>
              <a:ext uri="{28A0092B-C50C-407E-A947-70E740481C1C}">
                <a14:useLocalDpi xmlns:a14="http://schemas.microsoft.com/office/drawing/2010/main" val="0"/>
              </a:ext>
            </a:extLst>
          </a:blip>
          <a:stretch>
            <a:fillRect/>
          </a:stretch>
        </p:blipFill>
        <p:spPr>
          <a:xfrm>
            <a:off x="533400" y="1295400"/>
            <a:ext cx="8050085" cy="452596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5560685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Users\lk\Downloads\Mdd project\tfidf\wordCloud1.jpg"/>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457200" y="457200"/>
            <a:ext cx="8229600" cy="5211763"/>
          </a:xfrm>
          <a:prstGeom prst="rect">
            <a:avLst/>
          </a:prstGeom>
          <a:noFill/>
          <a:ln>
            <a:noFill/>
          </a:ln>
        </p:spPr>
      </p:pic>
      <p:sp>
        <p:nvSpPr>
          <p:cNvPr id="3" name="TextBox 2"/>
          <p:cNvSpPr txBox="1"/>
          <p:nvPr/>
        </p:nvSpPr>
        <p:spPr>
          <a:xfrm>
            <a:off x="2476500" y="5791200"/>
            <a:ext cx="4191000" cy="707886"/>
          </a:xfrm>
          <a:prstGeom prst="rect">
            <a:avLst/>
          </a:prstGeom>
          <a:noFill/>
        </p:spPr>
        <p:txBody>
          <a:bodyPr wrap="square" rtlCol="0">
            <a:spAutoFit/>
          </a:bodyPr>
          <a:lstStyle/>
          <a:p>
            <a:pPr algn="ctr"/>
            <a:r>
              <a:rPr lang="en-US" sz="4000" dirty="0" smtClean="0"/>
              <a:t>Word Cloud</a:t>
            </a:r>
            <a:endParaRPr lang="en-US" sz="4000" dirty="0"/>
          </a:p>
        </p:txBody>
      </p:sp>
    </p:spTree>
    <p:extLst>
      <p:ext uri="{BB962C8B-B14F-4D97-AF65-F5344CB8AC3E}">
        <p14:creationId xmlns:p14="http://schemas.microsoft.com/office/powerpoint/2010/main" val="240312782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7389F-41F4-4F5D-A389-02EEBD058957}"/>
              </a:ext>
            </a:extLst>
          </p:cNvPr>
          <p:cNvSpPr>
            <a:spLocks noGrp="1"/>
          </p:cNvSpPr>
          <p:nvPr>
            <p:ph type="title"/>
          </p:nvPr>
        </p:nvSpPr>
        <p:spPr/>
        <p:txBody>
          <a:bodyPr/>
          <a:lstStyle/>
          <a:p>
            <a:r>
              <a:rPr lang="en-US" dirty="0"/>
              <a:t>            </a:t>
            </a:r>
            <a:r>
              <a:rPr lang="en-US" u="sng" dirty="0"/>
              <a:t>Results and Discussions</a:t>
            </a:r>
            <a:endParaRPr lang="en-IN" u="sng" dirty="0"/>
          </a:p>
        </p:txBody>
      </p:sp>
      <p:sp>
        <p:nvSpPr>
          <p:cNvPr id="3" name="Content Placeholder 2">
            <a:extLst>
              <a:ext uri="{FF2B5EF4-FFF2-40B4-BE49-F238E27FC236}">
                <a16:creationId xmlns:a16="http://schemas.microsoft.com/office/drawing/2014/main" id="{5A82FF15-C32E-4110-ACD7-161642BF9587}"/>
              </a:ext>
            </a:extLst>
          </p:cNvPr>
          <p:cNvSpPr>
            <a:spLocks noGrp="1"/>
          </p:cNvSpPr>
          <p:nvPr>
            <p:ph idx="1"/>
          </p:nvPr>
        </p:nvSpPr>
        <p:spPr>
          <a:xfrm>
            <a:off x="457200" y="1600200"/>
            <a:ext cx="8229600" cy="4800600"/>
          </a:xfrm>
        </p:spPr>
        <p:txBody>
          <a:bodyPr>
            <a:normAutofit fontScale="85000" lnSpcReduction="10000"/>
          </a:bodyPr>
          <a:lstStyle/>
          <a:p>
            <a:r>
              <a:rPr lang="en-US" dirty="0"/>
              <a:t>In this model using </a:t>
            </a:r>
            <a:r>
              <a:rPr lang="en-US" dirty="0" smtClean="0"/>
              <a:t>TfidfVectorizer </a:t>
            </a:r>
            <a:r>
              <a:rPr lang="en-US" dirty="0"/>
              <a:t>along with Logistic Regression, we are getting the accuracy of </a:t>
            </a:r>
            <a:r>
              <a:rPr lang="en-US" dirty="0" smtClean="0"/>
              <a:t>97% </a:t>
            </a:r>
            <a:r>
              <a:rPr lang="en-US" dirty="0"/>
              <a:t>for classifying </a:t>
            </a:r>
            <a:r>
              <a:rPr lang="en-US" dirty="0" smtClean="0"/>
              <a:t>Tweet/Message </a:t>
            </a:r>
            <a:r>
              <a:rPr lang="en-US" dirty="0"/>
              <a:t>into ham and spam. </a:t>
            </a:r>
          </a:p>
          <a:p>
            <a:r>
              <a:rPr lang="en-US" dirty="0"/>
              <a:t>In this model, we are getting an F1-score of </a:t>
            </a:r>
            <a:r>
              <a:rPr lang="en-US" dirty="0" smtClean="0"/>
              <a:t>0.98 </a:t>
            </a:r>
            <a:r>
              <a:rPr lang="en-US" dirty="0"/>
              <a:t>for ham and </a:t>
            </a:r>
            <a:r>
              <a:rPr lang="en-US" dirty="0" smtClean="0"/>
              <a:t>0.86 </a:t>
            </a:r>
            <a:r>
              <a:rPr lang="en-US" dirty="0"/>
              <a:t>for spam. </a:t>
            </a:r>
          </a:p>
          <a:p>
            <a:r>
              <a:rPr lang="en-US" dirty="0"/>
              <a:t>Moreover, recall value for ham is </a:t>
            </a:r>
            <a:r>
              <a:rPr lang="en-US" dirty="0" smtClean="0"/>
              <a:t>0.96 </a:t>
            </a:r>
            <a:r>
              <a:rPr lang="en-US" dirty="0"/>
              <a:t>and for spam, recall value is </a:t>
            </a:r>
            <a:r>
              <a:rPr lang="en-US" dirty="0" smtClean="0"/>
              <a:t>0.99</a:t>
            </a:r>
            <a:endParaRPr lang="en-IN" dirty="0"/>
          </a:p>
          <a:p>
            <a:r>
              <a:rPr lang="en-IN" dirty="0"/>
              <a:t>This system has considerably able to give the best the trade of between speed and accuracy.</a:t>
            </a:r>
          </a:p>
          <a:p>
            <a:r>
              <a:rPr lang="en-IN" dirty="0"/>
              <a:t>Saves lot of time for users and gives an insight about the emails users receives on a day to day basis.</a:t>
            </a:r>
          </a:p>
        </p:txBody>
      </p:sp>
      <p:pic>
        <p:nvPicPr>
          <p:cNvPr id="4" name="image2.jpeg">
            <a:extLst>
              <a:ext uri="{FF2B5EF4-FFF2-40B4-BE49-F238E27FC236}">
                <a16:creationId xmlns:a16="http://schemas.microsoft.com/office/drawing/2014/main" id="{A83960FD-3331-47C2-BB36-D93436FBAC6E}"/>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
        <p:nvSpPr>
          <p:cNvPr id="5" name="Rectangle 1"/>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
        <p:nvSpPr>
          <p:cNvPr id="6" name="Rectangle 2"/>
          <p:cNvSpPr>
            <a:spLocks noChangeArrowheads="1"/>
          </p:cNvSpPr>
          <p:nvPr/>
        </p:nvSpPr>
        <p:spPr bwMode="auto">
          <a:xfrm>
            <a:off x="0" y="90100"/>
            <a:ext cx="65" cy="276999"/>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5686302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EBBDC-F6E9-49C8-BDF1-7864D7AB0D3A}"/>
              </a:ext>
            </a:extLst>
          </p:cNvPr>
          <p:cNvSpPr>
            <a:spLocks noGrp="1"/>
          </p:cNvSpPr>
          <p:nvPr>
            <p:ph type="title"/>
          </p:nvPr>
        </p:nvSpPr>
        <p:spPr/>
        <p:txBody>
          <a:bodyPr/>
          <a:lstStyle/>
          <a:p>
            <a:r>
              <a:rPr lang="en-US" u="sng" dirty="0"/>
              <a:t>References</a:t>
            </a:r>
            <a:endParaRPr lang="en-IN" u="sng" dirty="0"/>
          </a:p>
        </p:txBody>
      </p:sp>
      <p:sp>
        <p:nvSpPr>
          <p:cNvPr id="3" name="Content Placeholder 2">
            <a:extLst>
              <a:ext uri="{FF2B5EF4-FFF2-40B4-BE49-F238E27FC236}">
                <a16:creationId xmlns:a16="http://schemas.microsoft.com/office/drawing/2014/main" id="{1CFEDD0D-9682-4088-A121-0F7ED7E63BAA}"/>
              </a:ext>
            </a:extLst>
          </p:cNvPr>
          <p:cNvSpPr>
            <a:spLocks noGrp="1"/>
          </p:cNvSpPr>
          <p:nvPr>
            <p:ph idx="1"/>
          </p:nvPr>
        </p:nvSpPr>
        <p:spPr/>
        <p:txBody>
          <a:bodyPr>
            <a:normAutofit fontScale="62500" lnSpcReduction="20000"/>
          </a:bodyPr>
          <a:lstStyle/>
          <a:p>
            <a:pPr lvl="0"/>
            <a:r>
              <a:rPr lang="en-US" dirty="0"/>
              <a:t>Bahia </a:t>
            </a:r>
            <a:r>
              <a:rPr lang="en-US" dirty="0" err="1"/>
              <a:t>Halawi,Azzam</a:t>
            </a:r>
            <a:r>
              <a:rPr lang="en-US" dirty="0"/>
              <a:t> </a:t>
            </a:r>
            <a:r>
              <a:rPr lang="en-US" dirty="0" err="1"/>
              <a:t>Mourad</a:t>
            </a:r>
            <a:r>
              <a:rPr lang="en-US" dirty="0"/>
              <a:t> ,</a:t>
            </a:r>
            <a:r>
              <a:rPr lang="en-US" dirty="0" err="1"/>
              <a:t>Hadi</a:t>
            </a:r>
            <a:r>
              <a:rPr lang="en-US" dirty="0"/>
              <a:t> </a:t>
            </a:r>
            <a:r>
              <a:rPr lang="en-US" dirty="0" err="1"/>
              <a:t>Otrok</a:t>
            </a:r>
            <a:r>
              <a:rPr lang="en-US" dirty="0"/>
              <a:t> ,Ernesto </a:t>
            </a:r>
            <a:r>
              <a:rPr lang="en-US" dirty="0" err="1"/>
              <a:t>Damiani</a:t>
            </a:r>
            <a:r>
              <a:rPr lang="en-US" dirty="0"/>
              <a:t> ; An Ontology-Based Tweet Spam Detection Approach ; Year-2018</a:t>
            </a:r>
          </a:p>
          <a:p>
            <a:pPr lvl="0"/>
            <a:r>
              <a:rPr lang="en-US" dirty="0"/>
              <a:t>Abdullah </a:t>
            </a:r>
            <a:r>
              <a:rPr lang="en-US" dirty="0" err="1"/>
              <a:t>Talah</a:t>
            </a:r>
            <a:r>
              <a:rPr lang="en-US" dirty="0"/>
              <a:t>, </a:t>
            </a:r>
            <a:r>
              <a:rPr lang="en-US" dirty="0" err="1"/>
              <a:t>Resul</a:t>
            </a:r>
            <a:r>
              <a:rPr lang="en-US" dirty="0"/>
              <a:t> </a:t>
            </a:r>
            <a:r>
              <a:rPr lang="en-US" dirty="0" err="1"/>
              <a:t>kara</a:t>
            </a:r>
            <a:r>
              <a:rPr lang="en-US" dirty="0"/>
              <a:t> ; A Spam Detection Methods on Twitter ; Year-2017</a:t>
            </a:r>
          </a:p>
          <a:p>
            <a:pPr lvl="0"/>
            <a:r>
              <a:rPr lang="en-US" dirty="0" err="1"/>
              <a:t>Himank</a:t>
            </a:r>
            <a:r>
              <a:rPr lang="en-US" dirty="0"/>
              <a:t> Gupta, </a:t>
            </a:r>
            <a:r>
              <a:rPr lang="en-US" dirty="0" err="1"/>
              <a:t>Mohd</a:t>
            </a:r>
            <a:r>
              <a:rPr lang="en-US" dirty="0"/>
              <a:t>. </a:t>
            </a:r>
            <a:r>
              <a:rPr lang="en-US" dirty="0" err="1"/>
              <a:t>Saalim</a:t>
            </a:r>
            <a:r>
              <a:rPr lang="en-US" dirty="0"/>
              <a:t> Jamal, </a:t>
            </a:r>
            <a:r>
              <a:rPr lang="en-US" dirty="0" err="1"/>
              <a:t>Sreekanth</a:t>
            </a:r>
            <a:r>
              <a:rPr lang="en-US" dirty="0"/>
              <a:t> </a:t>
            </a:r>
            <a:r>
              <a:rPr lang="en-US" dirty="0" err="1"/>
              <a:t>Madisetty</a:t>
            </a:r>
            <a:r>
              <a:rPr lang="en-US" dirty="0"/>
              <a:t> and </a:t>
            </a:r>
            <a:r>
              <a:rPr lang="en-US" dirty="0" err="1"/>
              <a:t>Maunendra</a:t>
            </a:r>
            <a:r>
              <a:rPr lang="en-US" dirty="0"/>
              <a:t> </a:t>
            </a:r>
            <a:r>
              <a:rPr lang="en-US" dirty="0" err="1"/>
              <a:t>Sankar</a:t>
            </a:r>
            <a:r>
              <a:rPr lang="en-US" dirty="0"/>
              <a:t> </a:t>
            </a:r>
            <a:r>
              <a:rPr lang="en-US" dirty="0" err="1"/>
              <a:t>Desarkar</a:t>
            </a:r>
            <a:r>
              <a:rPr lang="en-US" dirty="0"/>
              <a:t> ; A Framework for Real-Time Spam Detection in Twitter ; Year-2018</a:t>
            </a:r>
          </a:p>
          <a:p>
            <a:pPr lvl="0"/>
            <a:r>
              <a:rPr lang="en-US" dirty="0"/>
              <a:t>M. </a:t>
            </a:r>
            <a:r>
              <a:rPr lang="en-US" dirty="0" err="1"/>
              <a:t>Gayathri</a:t>
            </a:r>
            <a:r>
              <a:rPr lang="en-US" dirty="0"/>
              <a:t>, S. </a:t>
            </a:r>
            <a:r>
              <a:rPr lang="en-US" dirty="0" err="1"/>
              <a:t>Shajun</a:t>
            </a:r>
            <a:r>
              <a:rPr lang="en-US" dirty="0"/>
              <a:t> </a:t>
            </a:r>
            <a:r>
              <a:rPr lang="en-US" dirty="0" err="1"/>
              <a:t>Nisha</a:t>
            </a:r>
            <a:r>
              <a:rPr lang="en-US" dirty="0"/>
              <a:t>, M. Mohamad </a:t>
            </a:r>
            <a:r>
              <a:rPr lang="en-US" dirty="0" err="1"/>
              <a:t>Sathik</a:t>
            </a:r>
            <a:r>
              <a:rPr lang="en-US" dirty="0"/>
              <a:t> ;Twitter Sentiment Analysis ; Year-2020</a:t>
            </a:r>
          </a:p>
          <a:p>
            <a:pPr lvl="0"/>
            <a:r>
              <a:rPr lang="en-US" dirty="0"/>
              <a:t>Nora Al-</a:t>
            </a:r>
            <a:r>
              <a:rPr lang="en-US" dirty="0" err="1"/>
              <a:t>Twairesh</a:t>
            </a:r>
            <a:r>
              <a:rPr lang="en-US" dirty="0"/>
              <a:t>; </a:t>
            </a:r>
            <a:r>
              <a:rPr lang="en-US" dirty="0" err="1"/>
              <a:t>Hadeel</a:t>
            </a:r>
            <a:r>
              <a:rPr lang="en-US" dirty="0"/>
              <a:t> Al-</a:t>
            </a:r>
            <a:r>
              <a:rPr lang="en-US" dirty="0" err="1"/>
              <a:t>Negheimish</a:t>
            </a:r>
            <a:r>
              <a:rPr lang="en-US" dirty="0"/>
              <a:t> ; Surface and Deep Features Ensemble for Sentiment Analysis of Arabic Tweets ; Year-2019</a:t>
            </a:r>
          </a:p>
          <a:p>
            <a:pPr lvl="0"/>
            <a:r>
              <a:rPr lang="en-US" dirty="0" err="1"/>
              <a:t>Yoo</a:t>
            </a:r>
            <a:r>
              <a:rPr lang="en-US" dirty="0"/>
              <a:t>, S Ph.D. Carnegie Mellon University ; Machine learning methods for personalized email prioritization: year-2010</a:t>
            </a:r>
          </a:p>
          <a:p>
            <a:pPr lvl="0"/>
            <a:r>
              <a:rPr lang="en-US" dirty="0" err="1"/>
              <a:t>Sasikumaran</a:t>
            </a:r>
            <a:r>
              <a:rPr lang="en-US" dirty="0"/>
              <a:t> </a:t>
            </a:r>
            <a:r>
              <a:rPr lang="en-US" dirty="0" err="1"/>
              <a:t>Sreedharan,Abeer</a:t>
            </a:r>
            <a:r>
              <a:rPr lang="en-US" dirty="0"/>
              <a:t> </a:t>
            </a:r>
            <a:r>
              <a:rPr lang="en-US" dirty="0" err="1"/>
              <a:t>Alsadoon,P.W.C</a:t>
            </a:r>
            <a:r>
              <a:rPr lang="en-US" dirty="0"/>
              <a:t>. </a:t>
            </a:r>
            <a:r>
              <a:rPr lang="en-US" dirty="0" err="1"/>
              <a:t>Prasad,M</a:t>
            </a:r>
            <a:r>
              <a:rPr lang="en-US" dirty="0"/>
              <a:t>. K. </a:t>
            </a:r>
            <a:r>
              <a:rPr lang="en-US" dirty="0" err="1"/>
              <a:t>Chae;Spam</a:t>
            </a:r>
            <a:r>
              <a:rPr lang="en-US" dirty="0"/>
              <a:t> filtering email classification (SFECM) using gain and graph </a:t>
            </a:r>
            <a:r>
              <a:rPr lang="en-US" dirty="0" err="1"/>
              <a:t>miningalgorithm;Year</a:t>
            </a:r>
            <a:r>
              <a:rPr lang="en-US" dirty="0"/>
              <a:t>(2017) </a:t>
            </a:r>
          </a:p>
        </p:txBody>
      </p:sp>
      <p:pic>
        <p:nvPicPr>
          <p:cNvPr id="4" name="image2.jpeg">
            <a:extLst>
              <a:ext uri="{FF2B5EF4-FFF2-40B4-BE49-F238E27FC236}">
                <a16:creationId xmlns:a16="http://schemas.microsoft.com/office/drawing/2014/main" id="{C90E4283-D21A-4EB6-905F-EFC4052F9349}"/>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Tree>
    <p:extLst>
      <p:ext uri="{BB962C8B-B14F-4D97-AF65-F5344CB8AC3E}">
        <p14:creationId xmlns:p14="http://schemas.microsoft.com/office/powerpoint/2010/main" val="47406999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B3E280C-5CED-4516-B6A4-9FF055AD7D63}"/>
              </a:ext>
            </a:extLst>
          </p:cNvPr>
          <p:cNvSpPr>
            <a:spLocks noGrp="1"/>
          </p:cNvSpPr>
          <p:nvPr>
            <p:ph idx="1"/>
          </p:nvPr>
        </p:nvSpPr>
        <p:spPr>
          <a:xfrm>
            <a:off x="457200" y="1295400"/>
            <a:ext cx="8229600" cy="5181600"/>
          </a:xfrm>
        </p:spPr>
        <p:txBody>
          <a:bodyPr>
            <a:normAutofit fontScale="70000" lnSpcReduction="20000"/>
          </a:bodyPr>
          <a:lstStyle/>
          <a:p>
            <a:pPr lvl="0"/>
            <a:r>
              <a:rPr lang="en-US" dirty="0" err="1"/>
              <a:t>B.NiranjanaKrupa</a:t>
            </a:r>
            <a:r>
              <a:rPr lang="en-US" dirty="0"/>
              <a:t>, </a:t>
            </a:r>
            <a:r>
              <a:rPr lang="en-US" dirty="0" err="1"/>
              <a:t>M.S.Dhananjaya;R</a:t>
            </a:r>
            <a:r>
              <a:rPr lang="en-US" dirty="0"/>
              <a:t>. </a:t>
            </a:r>
            <a:r>
              <a:rPr lang="en-US" dirty="0" err="1"/>
              <a:t>Sushma;Kannada</a:t>
            </a:r>
            <a:r>
              <a:rPr lang="en-US" dirty="0"/>
              <a:t> text to speech conversion: A novel approach,IEEE-2016</a:t>
            </a:r>
          </a:p>
          <a:p>
            <a:pPr lvl="0"/>
            <a:r>
              <a:rPr lang="en-US" dirty="0" smtClean="0"/>
              <a:t>Sebastian </a:t>
            </a:r>
            <a:r>
              <a:rPr lang="en-US" dirty="0" err="1"/>
              <a:t>Romy</a:t>
            </a:r>
            <a:r>
              <a:rPr lang="en-US" dirty="0"/>
              <a:t> </a:t>
            </a:r>
            <a:r>
              <a:rPr lang="en-US" dirty="0" err="1"/>
              <a:t>Gomes,Sk</a:t>
            </a:r>
            <a:r>
              <a:rPr lang="en-US" dirty="0"/>
              <a:t> Golam </a:t>
            </a:r>
            <a:r>
              <a:rPr lang="en-US" dirty="0" err="1"/>
              <a:t>Saroar,Md</a:t>
            </a:r>
            <a:r>
              <a:rPr lang="en-US" dirty="0"/>
              <a:t> </a:t>
            </a:r>
            <a:r>
              <a:rPr lang="en-US" dirty="0" err="1"/>
              <a:t>Mosfaiul,Alam</a:t>
            </a:r>
            <a:r>
              <a:rPr lang="en-US" dirty="0"/>
              <a:t> </a:t>
            </a:r>
            <a:r>
              <a:rPr lang="en-US" dirty="0" err="1"/>
              <a:t>Telot,Behroz</a:t>
            </a:r>
            <a:r>
              <a:rPr lang="en-US" dirty="0"/>
              <a:t> </a:t>
            </a:r>
            <a:r>
              <a:rPr lang="en-US" dirty="0" err="1"/>
              <a:t>Newaz</a:t>
            </a:r>
            <a:r>
              <a:rPr lang="en-US" dirty="0"/>
              <a:t> </a:t>
            </a:r>
            <a:r>
              <a:rPr lang="en-US" dirty="0" err="1"/>
              <a:t>Khan,Amitabha</a:t>
            </a:r>
            <a:r>
              <a:rPr lang="en-US" dirty="0"/>
              <a:t> </a:t>
            </a:r>
            <a:r>
              <a:rPr lang="en-US" dirty="0" err="1"/>
              <a:t>Chakrabarty</a:t>
            </a:r>
            <a:r>
              <a:rPr lang="en-US" dirty="0"/>
              <a:t> ; A </a:t>
            </a:r>
            <a:r>
              <a:rPr lang="en-US" dirty="0" err="1"/>
              <a:t>comparativeapproach</a:t>
            </a:r>
            <a:r>
              <a:rPr lang="en-US" dirty="0"/>
              <a:t> to email classification using Naive Bayes classifier and hidden Markov model ; Year-2017</a:t>
            </a:r>
          </a:p>
          <a:p>
            <a:pPr lvl="0"/>
            <a:r>
              <a:rPr lang="en-US" dirty="0" smtClean="0"/>
              <a:t>P </a:t>
            </a:r>
            <a:r>
              <a:rPr lang="en-US" dirty="0" err="1"/>
              <a:t>Punde,R</a:t>
            </a:r>
            <a:r>
              <a:rPr lang="en-US" dirty="0"/>
              <a:t> </a:t>
            </a:r>
            <a:r>
              <a:rPr lang="en-US" dirty="0" err="1"/>
              <a:t>Wagh;Survey</a:t>
            </a:r>
            <a:r>
              <a:rPr lang="en-US" dirty="0"/>
              <a:t> on </a:t>
            </a:r>
            <a:r>
              <a:rPr lang="en-US" dirty="0" err="1"/>
              <a:t>sentimentanalysis</a:t>
            </a:r>
            <a:r>
              <a:rPr lang="en-US" dirty="0"/>
              <a:t> using </a:t>
            </a:r>
            <a:r>
              <a:rPr lang="en-US" dirty="0" err="1"/>
              <a:t>twitterdataset</a:t>
            </a:r>
            <a:r>
              <a:rPr lang="en-US" dirty="0"/>
              <a:t> : Year(2018)</a:t>
            </a:r>
          </a:p>
          <a:p>
            <a:pPr lvl="0"/>
            <a:r>
              <a:rPr lang="en-US" dirty="0" smtClean="0"/>
              <a:t>P </a:t>
            </a:r>
            <a:r>
              <a:rPr lang="en-US" dirty="0" err="1"/>
              <a:t>Rosso,E</a:t>
            </a:r>
            <a:r>
              <a:rPr lang="en-US" dirty="0"/>
              <a:t> </a:t>
            </a:r>
            <a:r>
              <a:rPr lang="en-US" dirty="0" err="1"/>
              <a:t>Fersini,M.Anzovino;Automatic</a:t>
            </a:r>
            <a:r>
              <a:rPr lang="en-US" dirty="0"/>
              <a:t> identification  and </a:t>
            </a:r>
            <a:r>
              <a:rPr lang="en-US" dirty="0" err="1"/>
              <a:t>classificationof</a:t>
            </a:r>
            <a:r>
              <a:rPr lang="en-US" dirty="0"/>
              <a:t> misogynistic </a:t>
            </a:r>
            <a:r>
              <a:rPr lang="en-US" dirty="0" err="1"/>
              <a:t>languageon</a:t>
            </a:r>
            <a:r>
              <a:rPr lang="en-US" dirty="0"/>
              <a:t> twitter; Year(2018)</a:t>
            </a:r>
          </a:p>
          <a:p>
            <a:pPr lvl="0"/>
            <a:r>
              <a:rPr lang="en-US" dirty="0" err="1" smtClean="0"/>
              <a:t>AlexHaiWang;machine</a:t>
            </a:r>
            <a:r>
              <a:rPr lang="en-US" dirty="0" smtClean="0"/>
              <a:t> </a:t>
            </a:r>
            <a:r>
              <a:rPr lang="en-US" dirty="0"/>
              <a:t>learning </a:t>
            </a:r>
            <a:r>
              <a:rPr lang="en-US" dirty="0" err="1"/>
              <a:t>forthe</a:t>
            </a:r>
            <a:r>
              <a:rPr lang="en-US" dirty="0"/>
              <a:t> Detection of </a:t>
            </a:r>
            <a:r>
              <a:rPr lang="en-US" dirty="0" err="1"/>
              <a:t>SpaminTwitter</a:t>
            </a:r>
            <a:r>
              <a:rPr lang="en-US" dirty="0"/>
              <a:t> Networks, springer; Year(2012)</a:t>
            </a:r>
          </a:p>
          <a:p>
            <a:pPr lvl="0"/>
            <a:r>
              <a:rPr lang="en-US" dirty="0" smtClean="0"/>
              <a:t>S </a:t>
            </a:r>
            <a:r>
              <a:rPr lang="en-US" dirty="0" err="1"/>
              <a:t>Nepal,R</a:t>
            </a:r>
            <a:r>
              <a:rPr lang="en-US" dirty="0"/>
              <a:t> </a:t>
            </a:r>
            <a:r>
              <a:rPr lang="en-US" dirty="0" err="1"/>
              <a:t>Nugroho,J</a:t>
            </a:r>
            <a:r>
              <a:rPr lang="en-US" dirty="0"/>
              <a:t> </a:t>
            </a:r>
            <a:r>
              <a:rPr lang="en-US" dirty="0" err="1"/>
              <a:t>Yang,C</a:t>
            </a:r>
            <a:r>
              <a:rPr lang="en-US" dirty="0"/>
              <a:t> Paris; A survey </a:t>
            </a:r>
            <a:r>
              <a:rPr lang="en-US" dirty="0" err="1"/>
              <a:t>ofrecent</a:t>
            </a:r>
            <a:r>
              <a:rPr lang="en-US" dirty="0"/>
              <a:t> </a:t>
            </a:r>
            <a:r>
              <a:rPr lang="en-US" dirty="0" err="1"/>
              <a:t>methodson</a:t>
            </a:r>
            <a:r>
              <a:rPr lang="en-US" dirty="0"/>
              <a:t> deriving </a:t>
            </a:r>
            <a:r>
              <a:rPr lang="en-US" dirty="0" err="1"/>
              <a:t>topicsfrom</a:t>
            </a:r>
            <a:r>
              <a:rPr lang="en-US" dirty="0"/>
              <a:t> Twitter: algorithm </a:t>
            </a:r>
            <a:r>
              <a:rPr lang="en-US" dirty="0" err="1"/>
              <a:t>toevaluation</a:t>
            </a:r>
            <a:r>
              <a:rPr lang="en-US" dirty="0"/>
              <a:t>; Year(2020)</a:t>
            </a:r>
          </a:p>
          <a:p>
            <a:pPr lvl="0"/>
            <a:r>
              <a:rPr lang="en-US" dirty="0" smtClean="0"/>
              <a:t>V </a:t>
            </a:r>
            <a:r>
              <a:rPr lang="en-US" dirty="0" err="1"/>
              <a:t>Kharde</a:t>
            </a:r>
            <a:r>
              <a:rPr lang="en-US" dirty="0"/>
              <a:t>, P </a:t>
            </a:r>
            <a:r>
              <a:rPr lang="en-US" dirty="0" err="1"/>
              <a:t>Sonawane</a:t>
            </a:r>
            <a:r>
              <a:rPr lang="en-US" dirty="0"/>
              <a:t> ;Sentiment analysis of twitter  data: a survey of techniques-2016 </a:t>
            </a:r>
          </a:p>
          <a:p>
            <a:endParaRPr lang="en-IN" dirty="0"/>
          </a:p>
          <a:p>
            <a:endParaRPr lang="en-IN" dirty="0"/>
          </a:p>
        </p:txBody>
      </p:sp>
      <p:pic>
        <p:nvPicPr>
          <p:cNvPr id="4" name="image2.jpeg">
            <a:extLst>
              <a:ext uri="{FF2B5EF4-FFF2-40B4-BE49-F238E27FC236}">
                <a16:creationId xmlns:a16="http://schemas.microsoft.com/office/drawing/2014/main" id="{0BBDC98F-B722-46E6-B5C0-0B71E8E90D03}"/>
              </a:ext>
            </a:extLst>
          </p:cNvPr>
          <p:cNvPicPr/>
          <p:nvPr/>
        </p:nvPicPr>
        <p:blipFill>
          <a:blip r:embed="rId2"/>
          <a:srcRect/>
          <a:stretch>
            <a:fillRect/>
          </a:stretch>
        </p:blipFill>
        <p:spPr bwMode="auto">
          <a:xfrm>
            <a:off x="381000" y="406400"/>
            <a:ext cx="2237740" cy="755015"/>
          </a:xfrm>
          <a:prstGeom prst="rect">
            <a:avLst/>
          </a:prstGeom>
          <a:noFill/>
          <a:ln w="9525">
            <a:noFill/>
            <a:miter lim="800000"/>
            <a:headEnd/>
            <a:tailEnd/>
          </a:ln>
        </p:spPr>
      </p:pic>
    </p:spTree>
    <p:extLst>
      <p:ext uri="{BB962C8B-B14F-4D97-AF65-F5344CB8AC3E}">
        <p14:creationId xmlns:p14="http://schemas.microsoft.com/office/powerpoint/2010/main" val="396078303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BB4F7-13D6-4B74-A11C-B4945E70B64C}"/>
              </a:ext>
            </a:extLst>
          </p:cNvPr>
          <p:cNvSpPr>
            <a:spLocks noGrp="1"/>
          </p:cNvSpPr>
          <p:nvPr>
            <p:ph type="title"/>
          </p:nvPr>
        </p:nvSpPr>
        <p:spPr>
          <a:xfrm>
            <a:off x="2438400" y="274638"/>
            <a:ext cx="6248400" cy="967739"/>
          </a:xfrm>
        </p:spPr>
        <p:txBody>
          <a:bodyPr/>
          <a:lstStyle/>
          <a:p>
            <a:r>
              <a:rPr lang="en-US" dirty="0"/>
              <a:t>    </a:t>
            </a:r>
            <a:r>
              <a:rPr lang="en-US" u="sng" dirty="0"/>
              <a:t>Publication details</a:t>
            </a:r>
            <a:endParaRPr lang="en-IN" u="sng" dirty="0"/>
          </a:p>
        </p:txBody>
      </p:sp>
      <p:pic>
        <p:nvPicPr>
          <p:cNvPr id="4" name="image2.jpeg">
            <a:extLst>
              <a:ext uri="{FF2B5EF4-FFF2-40B4-BE49-F238E27FC236}">
                <a16:creationId xmlns:a16="http://schemas.microsoft.com/office/drawing/2014/main" id="{480B3135-F1D0-42EA-9A71-A2B13E52EB08}"/>
              </a:ext>
            </a:extLst>
          </p:cNvPr>
          <p:cNvPicPr/>
          <p:nvPr/>
        </p:nvPicPr>
        <p:blipFill>
          <a:blip r:embed="rId2"/>
          <a:srcRect/>
          <a:stretch>
            <a:fillRect/>
          </a:stretch>
        </p:blipFill>
        <p:spPr bwMode="auto">
          <a:xfrm>
            <a:off x="381000" y="381000"/>
            <a:ext cx="2237740" cy="755015"/>
          </a:xfrm>
          <a:prstGeom prst="rect">
            <a:avLst/>
          </a:prstGeom>
          <a:noFill/>
          <a:ln w="9525">
            <a:noFill/>
            <a:miter lim="800000"/>
            <a:headEnd/>
            <a:tailEnd/>
          </a:ln>
        </p:spPr>
      </p:pic>
      <p:pic>
        <p:nvPicPr>
          <p:cNvPr id="6" name="Content Placeholder 5"/>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1720918"/>
            <a:ext cx="8229600" cy="4756082"/>
          </a:xfrm>
        </p:spPr>
      </p:pic>
    </p:spTree>
    <p:extLst>
      <p:ext uri="{BB962C8B-B14F-4D97-AF65-F5344CB8AC3E}">
        <p14:creationId xmlns:p14="http://schemas.microsoft.com/office/powerpoint/2010/main" val="72082874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BB4F7-13D6-4B74-A11C-B4945E70B64C}"/>
              </a:ext>
            </a:extLst>
          </p:cNvPr>
          <p:cNvSpPr>
            <a:spLocks noGrp="1"/>
          </p:cNvSpPr>
          <p:nvPr>
            <p:ph type="title"/>
          </p:nvPr>
        </p:nvSpPr>
        <p:spPr>
          <a:xfrm>
            <a:off x="2438400" y="274638"/>
            <a:ext cx="6248400" cy="967739"/>
          </a:xfrm>
        </p:spPr>
        <p:txBody>
          <a:bodyPr/>
          <a:lstStyle/>
          <a:p>
            <a:r>
              <a:rPr lang="en-US" dirty="0"/>
              <a:t>    </a:t>
            </a:r>
            <a:r>
              <a:rPr lang="en-US" u="sng" dirty="0"/>
              <a:t>Publication details</a:t>
            </a:r>
            <a:endParaRPr lang="en-IN" u="sng" dirty="0"/>
          </a:p>
        </p:txBody>
      </p:sp>
      <p:pic>
        <p:nvPicPr>
          <p:cNvPr id="4" name="image2.jpeg">
            <a:extLst>
              <a:ext uri="{FF2B5EF4-FFF2-40B4-BE49-F238E27FC236}">
                <a16:creationId xmlns:a16="http://schemas.microsoft.com/office/drawing/2014/main" id="{480B3135-F1D0-42EA-9A71-A2B13E52EB08}"/>
              </a:ext>
            </a:extLst>
          </p:cNvPr>
          <p:cNvPicPr/>
          <p:nvPr/>
        </p:nvPicPr>
        <p:blipFill>
          <a:blip r:embed="rId2"/>
          <a:srcRect/>
          <a:stretch>
            <a:fillRect/>
          </a:stretch>
        </p:blipFill>
        <p:spPr bwMode="auto">
          <a:xfrm>
            <a:off x="381000" y="381000"/>
            <a:ext cx="2237740" cy="755015"/>
          </a:xfrm>
          <a:prstGeom prst="rect">
            <a:avLst/>
          </a:prstGeom>
          <a:noFill/>
          <a:ln w="9525">
            <a:noFill/>
            <a:miter lim="800000"/>
            <a:headEnd/>
            <a:tailEnd/>
          </a:ln>
        </p:spPr>
      </p:pic>
      <p:pic>
        <p:nvPicPr>
          <p:cNvPr id="5" name="Content Placeholder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457200" y="1720918"/>
            <a:ext cx="8229600" cy="4756082"/>
          </a:xfrm>
        </p:spPr>
      </p:pic>
    </p:spTree>
    <p:extLst>
      <p:ext uri="{BB962C8B-B14F-4D97-AF65-F5344CB8AC3E}">
        <p14:creationId xmlns:p14="http://schemas.microsoft.com/office/powerpoint/2010/main" val="131565116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A0672-E8B8-40F0-AA34-B47E34553645}"/>
              </a:ext>
            </a:extLst>
          </p:cNvPr>
          <p:cNvSpPr>
            <a:spLocks noGrp="1"/>
          </p:cNvSpPr>
          <p:nvPr>
            <p:ph type="title"/>
          </p:nvPr>
        </p:nvSpPr>
        <p:spPr/>
        <p:txBody>
          <a:bodyPr/>
          <a:lstStyle/>
          <a:p>
            <a:r>
              <a:rPr lang="en-IN" altLang="en-US" u="sng" dirty="0"/>
              <a:t>Innovation</a:t>
            </a:r>
            <a:endParaRPr lang="en-IN" u="sng" dirty="0"/>
          </a:p>
        </p:txBody>
      </p:sp>
      <p:sp>
        <p:nvSpPr>
          <p:cNvPr id="3" name="Content Placeholder 2">
            <a:extLst>
              <a:ext uri="{FF2B5EF4-FFF2-40B4-BE49-F238E27FC236}">
                <a16:creationId xmlns:a16="http://schemas.microsoft.com/office/drawing/2014/main" id="{848E2BE2-95E8-44A3-AD32-AA847FFD946D}"/>
              </a:ext>
            </a:extLst>
          </p:cNvPr>
          <p:cNvSpPr>
            <a:spLocks noGrp="1"/>
          </p:cNvSpPr>
          <p:nvPr>
            <p:ph idx="1"/>
          </p:nvPr>
        </p:nvSpPr>
        <p:spPr/>
        <p:txBody>
          <a:bodyPr>
            <a:normAutofit/>
          </a:bodyPr>
          <a:lstStyle/>
          <a:p>
            <a:r>
              <a:rPr lang="en-US" sz="2200" dirty="0"/>
              <a:t>There has been quite a few Machine Learning algorithms that have quite sorted the </a:t>
            </a:r>
            <a:r>
              <a:rPr lang="en-US" sz="2200" dirty="0" smtClean="0"/>
              <a:t>tweets/message. They </a:t>
            </a:r>
            <a:r>
              <a:rPr lang="en-US" sz="2200" dirty="0"/>
              <a:t>lacked accuracy if they used a single algorithm</a:t>
            </a:r>
            <a:r>
              <a:rPr lang="en-US" sz="2200" dirty="0" smtClean="0"/>
              <a:t>. When </a:t>
            </a:r>
            <a:r>
              <a:rPr lang="en-US" sz="2200" dirty="0"/>
              <a:t>used multiple algorithms they were heavy and needed time for computation.</a:t>
            </a:r>
          </a:p>
          <a:p>
            <a:pPr>
              <a:lnSpc>
                <a:spcPct val="100000"/>
              </a:lnSpc>
            </a:pPr>
            <a:r>
              <a:rPr lang="en-US" sz="2200" dirty="0"/>
              <a:t>To make </a:t>
            </a:r>
            <a:r>
              <a:rPr lang="en-US" sz="2200" dirty="0" smtClean="0"/>
              <a:t>something </a:t>
            </a:r>
            <a:r>
              <a:rPr lang="en-US" sz="2200" dirty="0"/>
              <a:t>an efficient and simple algorithm for matching words in a query to documents that are relevant to the query and  returns documents that are highly relevant to a particular query.</a:t>
            </a:r>
          </a:p>
          <a:p>
            <a:pPr>
              <a:lnSpc>
                <a:spcPct val="100000"/>
              </a:lnSpc>
            </a:pPr>
            <a:r>
              <a:rPr lang="en-US" sz="2200" dirty="0"/>
              <a:t>To make something that is more accurate than previous project and try to get desired result in less time too.</a:t>
            </a:r>
          </a:p>
          <a:p>
            <a:pPr>
              <a:lnSpc>
                <a:spcPct val="100000"/>
              </a:lnSpc>
            </a:pPr>
            <a:r>
              <a:rPr lang="en-US" sz="2200" dirty="0"/>
              <a:t>To get the same output with a different approach which not only saves time but also précised and subtle in  nature.</a:t>
            </a:r>
          </a:p>
          <a:p>
            <a:r>
              <a:rPr lang="en-US" sz="2200" dirty="0" smtClean="0"/>
              <a:t>Using text to speech for better user experience.</a:t>
            </a:r>
            <a:endParaRPr lang="en-IN" sz="2200" dirty="0"/>
          </a:p>
        </p:txBody>
      </p:sp>
      <p:pic>
        <p:nvPicPr>
          <p:cNvPr id="4" name="image2.jpeg">
            <a:extLst>
              <a:ext uri="{FF2B5EF4-FFF2-40B4-BE49-F238E27FC236}">
                <a16:creationId xmlns:a16="http://schemas.microsoft.com/office/drawing/2014/main" id="{8EA8147F-93C0-44A0-AEC8-8758137CC56E}"/>
              </a:ext>
            </a:extLst>
          </p:cNvPr>
          <p:cNvPicPr/>
          <p:nvPr/>
        </p:nvPicPr>
        <p:blipFill>
          <a:blip r:embed="rId2"/>
          <a:srcRect/>
          <a:stretch>
            <a:fillRect/>
          </a:stretch>
        </p:blipFill>
        <p:spPr bwMode="auto">
          <a:xfrm>
            <a:off x="381000" y="304800"/>
            <a:ext cx="2237740" cy="755015"/>
          </a:xfrm>
          <a:prstGeom prst="rect">
            <a:avLst/>
          </a:prstGeom>
          <a:noFill/>
          <a:ln w="9525">
            <a:noFill/>
            <a:miter lim="800000"/>
            <a:headEnd/>
            <a:tailEnd/>
          </a:ln>
        </p:spPr>
      </p:pic>
    </p:spTree>
    <p:extLst>
      <p:ext uri="{BB962C8B-B14F-4D97-AF65-F5344CB8AC3E}">
        <p14:creationId xmlns:p14="http://schemas.microsoft.com/office/powerpoint/2010/main" val="415240686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85BCF-BDF0-4705-91FD-624D3DD6BB2C}"/>
              </a:ext>
            </a:extLst>
          </p:cNvPr>
          <p:cNvSpPr>
            <a:spLocks noGrp="1"/>
          </p:cNvSpPr>
          <p:nvPr>
            <p:ph type="title"/>
          </p:nvPr>
        </p:nvSpPr>
        <p:spPr>
          <a:xfrm>
            <a:off x="685800" y="411374"/>
            <a:ext cx="8229600" cy="1188826"/>
          </a:xfrm>
        </p:spPr>
        <p:txBody>
          <a:bodyPr>
            <a:normAutofit fontScale="90000"/>
          </a:bodyPr>
          <a:lstStyle/>
          <a:p>
            <a:r>
              <a:rPr lang="en-IN" altLang="en-US" dirty="0"/>
              <a:t>       </a:t>
            </a:r>
            <a:r>
              <a:rPr lang="en-IN" altLang="en-US" sz="3600" b="1" u="sng" dirty="0" smtClean="0"/>
              <a:t>Percentage </a:t>
            </a:r>
            <a:r>
              <a:rPr lang="en-IN" altLang="en-US" sz="3600" b="1" u="sng" dirty="0"/>
              <a:t>of work </a:t>
            </a:r>
            <a:r>
              <a:rPr lang="en-IN" altLang="en-US" sz="3600" b="1" u="sng" dirty="0" smtClean="0"/>
              <a:t>completed</a:t>
            </a:r>
            <a:r>
              <a:rPr lang="en-IN" altLang="en-US" sz="3600" b="1" u="sng" dirty="0"/>
              <a:t/>
            </a:r>
            <a:br>
              <a:rPr lang="en-IN" altLang="en-US" sz="3600" b="1" u="sng" dirty="0"/>
            </a:br>
            <a:r>
              <a:rPr lang="en-IN" altLang="en-US" sz="3600" b="1" dirty="0" smtClean="0"/>
              <a:t>         </a:t>
            </a:r>
            <a:r>
              <a:rPr lang="en-IN" altLang="en-US" sz="3600" b="1" u="sng" dirty="0" smtClean="0"/>
              <a:t>(during </a:t>
            </a:r>
            <a:r>
              <a:rPr lang="en-IN" altLang="en-US" sz="3600" b="1" u="sng" dirty="0"/>
              <a:t>submission of project </a:t>
            </a:r>
            <a:br>
              <a:rPr lang="en-IN" altLang="en-US" sz="3600" b="1" u="sng" dirty="0"/>
            </a:br>
            <a:r>
              <a:rPr lang="en-IN" altLang="en-US" sz="3600" b="1" u="sng" dirty="0"/>
              <a:t>report)</a:t>
            </a:r>
            <a:endParaRPr lang="en-IN" sz="3600" b="1" u="sng" dirty="0"/>
          </a:p>
        </p:txBody>
      </p:sp>
      <p:sp>
        <p:nvSpPr>
          <p:cNvPr id="3" name="Content Placeholder 2">
            <a:extLst>
              <a:ext uri="{FF2B5EF4-FFF2-40B4-BE49-F238E27FC236}">
                <a16:creationId xmlns:a16="http://schemas.microsoft.com/office/drawing/2014/main" id="{0A92FE9B-EE23-4FC8-B3C6-CE0739417B3A}"/>
              </a:ext>
            </a:extLst>
          </p:cNvPr>
          <p:cNvSpPr>
            <a:spLocks noGrp="1"/>
          </p:cNvSpPr>
          <p:nvPr>
            <p:ph idx="1"/>
          </p:nvPr>
        </p:nvSpPr>
        <p:spPr>
          <a:xfrm>
            <a:off x="457200" y="1981200"/>
            <a:ext cx="8229600" cy="4525963"/>
          </a:xfrm>
        </p:spPr>
        <p:txBody>
          <a:bodyPr>
            <a:normAutofit/>
          </a:bodyPr>
          <a:lstStyle/>
          <a:p>
            <a:r>
              <a:rPr lang="en-IN" altLang="en-US" sz="2400" dirty="0"/>
              <a:t>We have finished almost all of the work.</a:t>
            </a:r>
          </a:p>
          <a:p>
            <a:r>
              <a:rPr lang="en-IN" altLang="en-US" sz="2400" dirty="0"/>
              <a:t>We had completed the whole project during the submission of the project report with the proper integration.</a:t>
            </a:r>
          </a:p>
          <a:p>
            <a:r>
              <a:rPr lang="en-IN" altLang="en-US" sz="2400" dirty="0"/>
              <a:t>There were some things left such as validation that we were creating for the demonstration of the project.</a:t>
            </a:r>
          </a:p>
          <a:p>
            <a:r>
              <a:rPr lang="en-IN" altLang="en-US" sz="2400" dirty="0"/>
              <a:t>After we had submitted the project report we went on ahead and made the required changes.</a:t>
            </a:r>
          </a:p>
          <a:p>
            <a:r>
              <a:rPr lang="en-IN" altLang="en-US" sz="2400" dirty="0"/>
              <a:t>Currently the whole project is ready with </a:t>
            </a:r>
            <a:r>
              <a:rPr lang="en-IN" altLang="en-US" sz="2400" b="1" dirty="0"/>
              <a:t>100% </a:t>
            </a:r>
            <a:r>
              <a:rPr lang="en-IN" altLang="en-US" sz="2400" dirty="0"/>
              <a:t>working efficiency.</a:t>
            </a:r>
          </a:p>
        </p:txBody>
      </p:sp>
      <p:pic>
        <p:nvPicPr>
          <p:cNvPr id="4" name="image2.jpeg">
            <a:extLst>
              <a:ext uri="{FF2B5EF4-FFF2-40B4-BE49-F238E27FC236}">
                <a16:creationId xmlns:a16="http://schemas.microsoft.com/office/drawing/2014/main" id="{D61FF23D-007A-4866-8D4F-E15A71C863B8}"/>
              </a:ext>
            </a:extLst>
          </p:cNvPr>
          <p:cNvPicPr/>
          <p:nvPr/>
        </p:nvPicPr>
        <p:blipFill>
          <a:blip r:embed="rId2"/>
          <a:srcRect/>
          <a:stretch>
            <a:fillRect/>
          </a:stretch>
        </p:blipFill>
        <p:spPr bwMode="auto">
          <a:xfrm>
            <a:off x="8467" y="33867"/>
            <a:ext cx="2237740" cy="755015"/>
          </a:xfrm>
          <a:prstGeom prst="rect">
            <a:avLst/>
          </a:prstGeom>
          <a:noFill/>
          <a:ln w="9525">
            <a:noFill/>
            <a:miter lim="800000"/>
            <a:headEnd/>
            <a:tailEnd/>
          </a:ln>
        </p:spPr>
      </p:pic>
    </p:spTree>
    <p:extLst>
      <p:ext uri="{BB962C8B-B14F-4D97-AF65-F5344CB8AC3E}">
        <p14:creationId xmlns:p14="http://schemas.microsoft.com/office/powerpoint/2010/main" val="36133449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C3BBC5-DB90-45B1-83E3-AEF85D10BEDA}"/>
              </a:ext>
            </a:extLst>
          </p:cNvPr>
          <p:cNvSpPr>
            <a:spLocks noGrp="1"/>
          </p:cNvSpPr>
          <p:nvPr>
            <p:ph type="title"/>
          </p:nvPr>
        </p:nvSpPr>
        <p:spPr>
          <a:xfrm>
            <a:off x="457200" y="249238"/>
            <a:ext cx="8229600" cy="1143000"/>
          </a:xfrm>
        </p:spPr>
        <p:txBody>
          <a:bodyPr/>
          <a:lstStyle/>
          <a:p>
            <a:r>
              <a:rPr lang="en-US" u="sng" dirty="0"/>
              <a:t>Introduction</a:t>
            </a:r>
            <a:endParaRPr lang="en-IN" u="sng" dirty="0"/>
          </a:p>
        </p:txBody>
      </p:sp>
      <p:sp>
        <p:nvSpPr>
          <p:cNvPr id="3" name="Content Placeholder 2">
            <a:extLst>
              <a:ext uri="{FF2B5EF4-FFF2-40B4-BE49-F238E27FC236}">
                <a16:creationId xmlns:a16="http://schemas.microsoft.com/office/drawing/2014/main" id="{A2ADC14E-7433-42A3-B114-A3DE1E3608C1}"/>
              </a:ext>
            </a:extLst>
          </p:cNvPr>
          <p:cNvSpPr>
            <a:spLocks noGrp="1"/>
          </p:cNvSpPr>
          <p:nvPr>
            <p:ph idx="1"/>
          </p:nvPr>
        </p:nvSpPr>
        <p:spPr>
          <a:xfrm>
            <a:off x="457200" y="1600200"/>
            <a:ext cx="8229600" cy="5105400"/>
          </a:xfrm>
        </p:spPr>
        <p:txBody>
          <a:bodyPr>
            <a:normAutofit fontScale="70000" lnSpcReduction="20000"/>
          </a:bodyPr>
          <a:lstStyle/>
          <a:p>
            <a:pPr>
              <a:lnSpc>
                <a:spcPct val="100000"/>
              </a:lnSpc>
            </a:pPr>
            <a:r>
              <a:rPr lang="en-US" dirty="0"/>
              <a:t>Spam twitter messages has become a very serious problem. Sending inappropriate messages to a large number of recipients indiscriminately has resulted in anger by users but large profits for spammers</a:t>
            </a:r>
            <a:r>
              <a:rPr lang="en-US" dirty="0" smtClean="0"/>
              <a:t>.</a:t>
            </a:r>
          </a:p>
          <a:p>
            <a:pPr marL="0" indent="0">
              <a:lnSpc>
                <a:spcPct val="100000"/>
              </a:lnSpc>
              <a:buNone/>
            </a:pPr>
            <a:endParaRPr lang="en-US" dirty="0"/>
          </a:p>
          <a:p>
            <a:pPr>
              <a:lnSpc>
                <a:spcPct val="100000"/>
              </a:lnSpc>
            </a:pPr>
            <a:r>
              <a:rPr lang="en-US" dirty="0"/>
              <a:t>In this technology-driven world, daily we use to receive a very large number of emails from various organizations, companies or people around the globe</a:t>
            </a:r>
            <a:r>
              <a:rPr lang="en-US" dirty="0" smtClean="0"/>
              <a:t>.</a:t>
            </a:r>
          </a:p>
          <a:p>
            <a:pPr marL="0" indent="0">
              <a:lnSpc>
                <a:spcPct val="100000"/>
              </a:lnSpc>
              <a:buNone/>
            </a:pPr>
            <a:endParaRPr lang="en-US" dirty="0"/>
          </a:p>
          <a:p>
            <a:pPr>
              <a:lnSpc>
                <a:spcPct val="100000"/>
              </a:lnSpc>
            </a:pPr>
            <a:r>
              <a:rPr lang="en-US" dirty="0"/>
              <a:t>Sometimes, it is not possible to read all the emails received. Some of them may be extremely important while some are just for promotions, updates or information which is least important</a:t>
            </a:r>
            <a:r>
              <a:rPr lang="en-US" dirty="0" smtClean="0"/>
              <a:t>.</a:t>
            </a:r>
          </a:p>
          <a:p>
            <a:pPr marL="0" indent="0">
              <a:lnSpc>
                <a:spcPct val="100000"/>
              </a:lnSpc>
              <a:buNone/>
            </a:pPr>
            <a:endParaRPr lang="en-US" dirty="0"/>
          </a:p>
          <a:p>
            <a:pPr>
              <a:lnSpc>
                <a:spcPct val="100000"/>
              </a:lnSpc>
            </a:pPr>
            <a:r>
              <a:rPr lang="en-US" dirty="0"/>
              <a:t>We can clearly see how the 2 categories are differentiated.</a:t>
            </a:r>
          </a:p>
          <a:p>
            <a:pPr marL="0" indent="0">
              <a:lnSpc>
                <a:spcPct val="100000"/>
              </a:lnSpc>
              <a:buNone/>
            </a:pPr>
            <a:r>
              <a:rPr lang="en-US" dirty="0"/>
              <a:t>    Spam messages contain : call, now, claim, free, txt, guaranteed</a:t>
            </a:r>
          </a:p>
          <a:p>
            <a:pPr marL="0" indent="0">
              <a:lnSpc>
                <a:spcPct val="100000"/>
              </a:lnSpc>
              <a:buNone/>
            </a:pPr>
            <a:r>
              <a:rPr lang="en-US" dirty="0"/>
              <a:t>    Ham messages contain : good, later, home, sorry, need, come</a:t>
            </a:r>
          </a:p>
          <a:p>
            <a:endParaRPr lang="en-IN" dirty="0"/>
          </a:p>
        </p:txBody>
      </p:sp>
      <p:pic>
        <p:nvPicPr>
          <p:cNvPr id="4" name="image2.jpeg">
            <a:extLst>
              <a:ext uri="{FF2B5EF4-FFF2-40B4-BE49-F238E27FC236}">
                <a16:creationId xmlns:a16="http://schemas.microsoft.com/office/drawing/2014/main" id="{6F6546D2-805C-4BB3-9B27-B4E4359D8082}"/>
              </a:ext>
            </a:extLst>
          </p:cNvPr>
          <p:cNvPicPr/>
          <p:nvPr/>
        </p:nvPicPr>
        <p:blipFill>
          <a:blip r:embed="rId2"/>
          <a:srcRect/>
          <a:stretch>
            <a:fillRect/>
          </a:stretch>
        </p:blipFill>
        <p:spPr bwMode="auto">
          <a:xfrm>
            <a:off x="381000" y="431800"/>
            <a:ext cx="2237740" cy="755015"/>
          </a:xfrm>
          <a:prstGeom prst="rect">
            <a:avLst/>
          </a:prstGeom>
          <a:noFill/>
          <a:ln w="9525">
            <a:noFill/>
            <a:miter lim="800000"/>
            <a:headEnd/>
            <a:tailEnd/>
          </a:ln>
        </p:spPr>
      </p:pic>
    </p:spTree>
    <p:extLst>
      <p:ext uri="{BB962C8B-B14F-4D97-AF65-F5344CB8AC3E}">
        <p14:creationId xmlns:p14="http://schemas.microsoft.com/office/powerpoint/2010/main" val="53980278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A65A9-4F42-43E3-9281-D57ECDDBA209}"/>
              </a:ext>
            </a:extLst>
          </p:cNvPr>
          <p:cNvSpPr>
            <a:spLocks noGrp="1"/>
          </p:cNvSpPr>
          <p:nvPr>
            <p:ph type="title"/>
          </p:nvPr>
        </p:nvSpPr>
        <p:spPr>
          <a:xfrm>
            <a:off x="762000" y="274638"/>
            <a:ext cx="7924800" cy="1143000"/>
          </a:xfrm>
        </p:spPr>
        <p:txBody>
          <a:bodyPr/>
          <a:lstStyle/>
          <a:p>
            <a:r>
              <a:rPr lang="en-IN" altLang="en-US" dirty="0"/>
              <a:t>           </a:t>
            </a:r>
            <a:r>
              <a:rPr lang="en-IN" altLang="en-US" b="1" u="sng" dirty="0"/>
              <a:t>Highlight of the Project</a:t>
            </a:r>
            <a:endParaRPr lang="en-IN" b="1" u="sng" dirty="0"/>
          </a:p>
        </p:txBody>
      </p:sp>
      <p:sp>
        <p:nvSpPr>
          <p:cNvPr id="3" name="Content Placeholder 2">
            <a:extLst>
              <a:ext uri="{FF2B5EF4-FFF2-40B4-BE49-F238E27FC236}">
                <a16:creationId xmlns:a16="http://schemas.microsoft.com/office/drawing/2014/main" id="{7A3EACBF-A955-456D-8D40-9D6FB19F373E}"/>
              </a:ext>
            </a:extLst>
          </p:cNvPr>
          <p:cNvSpPr>
            <a:spLocks noGrp="1"/>
          </p:cNvSpPr>
          <p:nvPr>
            <p:ph idx="1"/>
          </p:nvPr>
        </p:nvSpPr>
        <p:spPr/>
        <p:txBody>
          <a:bodyPr>
            <a:normAutofit/>
          </a:bodyPr>
          <a:lstStyle/>
          <a:p>
            <a:r>
              <a:rPr lang="en-IN" sz="2200" dirty="0"/>
              <a:t>Rather than traditional ways included only single algorithms which provides high accuracy in less time.</a:t>
            </a:r>
          </a:p>
          <a:p>
            <a:r>
              <a:rPr lang="en-IN" sz="2200" dirty="0"/>
              <a:t>The models which included multiple algorithms had a reduced speed and more complexity.</a:t>
            </a:r>
          </a:p>
          <a:p>
            <a:r>
              <a:rPr lang="en-IN" sz="2200" dirty="0"/>
              <a:t>The project uses Logistic regression enabled with </a:t>
            </a:r>
            <a:r>
              <a:rPr lang="en-IN" sz="2200" dirty="0" err="1" smtClean="0"/>
              <a:t>TfidfVectorizer</a:t>
            </a:r>
            <a:r>
              <a:rPr lang="en-IN" sz="2200" dirty="0" smtClean="0"/>
              <a:t> </a:t>
            </a:r>
            <a:r>
              <a:rPr lang="en-IN" sz="2200" dirty="0"/>
              <a:t>technique.</a:t>
            </a:r>
          </a:p>
          <a:p>
            <a:r>
              <a:rPr lang="en-IN" sz="2200" dirty="0"/>
              <a:t>The time and accuracy trade off has been handled with accuracy of </a:t>
            </a:r>
            <a:r>
              <a:rPr lang="en-IN" sz="2200" dirty="0" smtClean="0"/>
              <a:t>97%.</a:t>
            </a:r>
            <a:endParaRPr lang="en-IN" sz="2200" dirty="0"/>
          </a:p>
          <a:p>
            <a:r>
              <a:rPr lang="en-IN" sz="2200" dirty="0"/>
              <a:t>The method </a:t>
            </a:r>
            <a:r>
              <a:rPr lang="en-IN" sz="2200" dirty="0" smtClean="0"/>
              <a:t>of </a:t>
            </a:r>
            <a:r>
              <a:rPr lang="en-IN" sz="2200" dirty="0" err="1" smtClean="0"/>
              <a:t>TfidfVectorizer</a:t>
            </a:r>
            <a:r>
              <a:rPr lang="en-IN" sz="2200" dirty="0" smtClean="0"/>
              <a:t> </a:t>
            </a:r>
            <a:r>
              <a:rPr lang="en-IN" sz="2200" dirty="0"/>
              <a:t>is easy to implement and has an unbiased classification. </a:t>
            </a:r>
          </a:p>
        </p:txBody>
      </p:sp>
      <p:pic>
        <p:nvPicPr>
          <p:cNvPr id="4" name="image2.jpeg">
            <a:extLst>
              <a:ext uri="{FF2B5EF4-FFF2-40B4-BE49-F238E27FC236}">
                <a16:creationId xmlns:a16="http://schemas.microsoft.com/office/drawing/2014/main" id="{F19D7C2B-5017-43CD-949F-B17C4CC49704}"/>
              </a:ext>
            </a:extLst>
          </p:cNvPr>
          <p:cNvPicPr/>
          <p:nvPr/>
        </p:nvPicPr>
        <p:blipFill>
          <a:blip r:embed="rId2"/>
          <a:srcRect/>
          <a:stretch>
            <a:fillRect/>
          </a:stretch>
        </p:blipFill>
        <p:spPr bwMode="auto">
          <a:xfrm>
            <a:off x="381000" y="355600"/>
            <a:ext cx="2237740" cy="755015"/>
          </a:xfrm>
          <a:prstGeom prst="rect">
            <a:avLst/>
          </a:prstGeom>
          <a:noFill/>
          <a:ln w="9525">
            <a:noFill/>
            <a:miter lim="800000"/>
            <a:headEnd/>
            <a:tailEnd/>
          </a:ln>
        </p:spPr>
      </p:pic>
    </p:spTree>
    <p:extLst>
      <p:ext uri="{BB962C8B-B14F-4D97-AF65-F5344CB8AC3E}">
        <p14:creationId xmlns:p14="http://schemas.microsoft.com/office/powerpoint/2010/main" val="113734199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617B3-27D0-42B4-9CBE-420480AF9EB0}"/>
              </a:ext>
            </a:extLst>
          </p:cNvPr>
          <p:cNvSpPr>
            <a:spLocks noGrp="1"/>
          </p:cNvSpPr>
          <p:nvPr>
            <p:ph type="title"/>
          </p:nvPr>
        </p:nvSpPr>
        <p:spPr/>
        <p:txBody>
          <a:bodyPr>
            <a:normAutofit fontScale="90000"/>
          </a:bodyPr>
          <a:lstStyle/>
          <a:p>
            <a:r>
              <a:rPr lang="en-IN" altLang="en-US" dirty="0"/>
              <a:t>               </a:t>
            </a:r>
            <a:r>
              <a:rPr lang="en-IN" altLang="en-US" u="sng" dirty="0"/>
              <a:t>Tools Used (mathematical, software etc.)</a:t>
            </a:r>
            <a:endParaRPr lang="en-IN" u="sng" dirty="0"/>
          </a:p>
        </p:txBody>
      </p:sp>
      <p:sp>
        <p:nvSpPr>
          <p:cNvPr id="3" name="Content Placeholder 2">
            <a:extLst>
              <a:ext uri="{FF2B5EF4-FFF2-40B4-BE49-F238E27FC236}">
                <a16:creationId xmlns:a16="http://schemas.microsoft.com/office/drawing/2014/main" id="{737BB90F-CBFF-4E97-89B5-DAC44EBDAE87}"/>
              </a:ext>
            </a:extLst>
          </p:cNvPr>
          <p:cNvSpPr>
            <a:spLocks noGrp="1"/>
          </p:cNvSpPr>
          <p:nvPr>
            <p:ph idx="1"/>
          </p:nvPr>
        </p:nvSpPr>
        <p:spPr>
          <a:xfrm>
            <a:off x="457200" y="1600200"/>
            <a:ext cx="8229600" cy="4953000"/>
          </a:xfrm>
        </p:spPr>
        <p:txBody>
          <a:bodyPr>
            <a:normAutofit fontScale="70000" lnSpcReduction="20000"/>
          </a:bodyPr>
          <a:lstStyle/>
          <a:p>
            <a:pPr marL="0" indent="0">
              <a:buNone/>
            </a:pPr>
            <a:r>
              <a:rPr lang="en-IN" altLang="en-US" b="1" dirty="0"/>
              <a:t>1. Hardware Requirements</a:t>
            </a:r>
            <a:endParaRPr lang="en-IN" altLang="en-US" sz="4000" dirty="0"/>
          </a:p>
          <a:p>
            <a:pPr marL="0" indent="0">
              <a:buNone/>
            </a:pPr>
            <a:r>
              <a:rPr lang="en-IN" altLang="en-US" dirty="0"/>
              <a:t>Any normal home PC (laptop or desktop) will suffice as a client as long as it can compile and run python files and has a relatively decent internet connection. i.e. The minimum requirements are:</a:t>
            </a:r>
          </a:p>
          <a:p>
            <a:pPr marL="0" indent="0">
              <a:buNone/>
            </a:pPr>
            <a:r>
              <a:rPr lang="en-IN" altLang="en-US" dirty="0"/>
              <a:t>• </a:t>
            </a:r>
            <a:r>
              <a:rPr lang="en-IN" altLang="en-US" dirty="0" smtClean="0"/>
              <a:t>4 GB </a:t>
            </a:r>
            <a:r>
              <a:rPr lang="en-IN" altLang="en-US" dirty="0"/>
              <a:t>RAM</a:t>
            </a:r>
          </a:p>
          <a:p>
            <a:pPr marL="0" indent="0">
              <a:buNone/>
            </a:pPr>
            <a:r>
              <a:rPr lang="en-IN" altLang="en-US" dirty="0"/>
              <a:t>• 1 GB HDD space (mainly to store the data set)</a:t>
            </a:r>
          </a:p>
          <a:p>
            <a:pPr marL="0" indent="0">
              <a:buNone/>
            </a:pPr>
            <a:r>
              <a:rPr lang="en-IN" altLang="en-US" dirty="0"/>
              <a:t>• 1 Mbps internet connection</a:t>
            </a:r>
          </a:p>
          <a:p>
            <a:pPr marL="0" indent="0">
              <a:buNone/>
            </a:pPr>
            <a:endParaRPr lang="en-IN" altLang="en-US" dirty="0"/>
          </a:p>
          <a:p>
            <a:pPr marL="0" indent="0">
              <a:buNone/>
            </a:pPr>
            <a:r>
              <a:rPr lang="en-IN" altLang="en-US" b="1" dirty="0"/>
              <a:t>2. Software Requirements</a:t>
            </a:r>
            <a:endParaRPr lang="en-IN" altLang="en-US" dirty="0"/>
          </a:p>
          <a:p>
            <a:r>
              <a:rPr lang="en-IN" altLang="en-US" dirty="0"/>
              <a:t>Python 3.7</a:t>
            </a:r>
          </a:p>
          <a:p>
            <a:r>
              <a:rPr lang="en-IN" altLang="en-US" dirty="0"/>
              <a:t>Anaconda (Python Distribution)</a:t>
            </a:r>
          </a:p>
          <a:p>
            <a:endParaRPr lang="en-IN" altLang="en-US" b="1" dirty="0"/>
          </a:p>
          <a:p>
            <a:pPr marL="0" indent="0">
              <a:buNone/>
            </a:pPr>
            <a:r>
              <a:rPr lang="en-IN" altLang="en-US" b="1" dirty="0"/>
              <a:t>3. Mathematical Requirements</a:t>
            </a:r>
            <a:endParaRPr lang="en-IN" altLang="en-US" dirty="0"/>
          </a:p>
          <a:p>
            <a:r>
              <a:rPr lang="en-IN" altLang="en-US" dirty="0"/>
              <a:t>Tools (an online website to perform calculus and algebra)</a:t>
            </a:r>
          </a:p>
          <a:p>
            <a:endParaRPr lang="en-IN" dirty="0"/>
          </a:p>
        </p:txBody>
      </p:sp>
      <p:pic>
        <p:nvPicPr>
          <p:cNvPr id="4" name="image2.jpeg">
            <a:extLst>
              <a:ext uri="{FF2B5EF4-FFF2-40B4-BE49-F238E27FC236}">
                <a16:creationId xmlns:a16="http://schemas.microsoft.com/office/drawing/2014/main" id="{FC58141F-0FF6-471A-8E9B-B303B4BC1C15}"/>
              </a:ext>
            </a:extLst>
          </p:cNvPr>
          <p:cNvPicPr/>
          <p:nvPr/>
        </p:nvPicPr>
        <p:blipFill>
          <a:blip r:embed="rId2"/>
          <a:srcRect/>
          <a:stretch>
            <a:fillRect/>
          </a:stretch>
        </p:blipFill>
        <p:spPr bwMode="auto">
          <a:xfrm>
            <a:off x="381000" y="355600"/>
            <a:ext cx="2237740" cy="755015"/>
          </a:xfrm>
          <a:prstGeom prst="rect">
            <a:avLst/>
          </a:prstGeom>
          <a:noFill/>
          <a:ln w="9525">
            <a:noFill/>
            <a:miter lim="800000"/>
            <a:headEnd/>
            <a:tailEnd/>
          </a:ln>
        </p:spPr>
      </p:pic>
    </p:spTree>
    <p:extLst>
      <p:ext uri="{BB962C8B-B14F-4D97-AF65-F5344CB8AC3E}">
        <p14:creationId xmlns:p14="http://schemas.microsoft.com/office/powerpoint/2010/main" val="32220661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FA8C4-DDF1-4C90-84BD-3E132A43E493}"/>
              </a:ext>
            </a:extLst>
          </p:cNvPr>
          <p:cNvSpPr>
            <a:spLocks noGrp="1"/>
          </p:cNvSpPr>
          <p:nvPr>
            <p:ph type="title"/>
          </p:nvPr>
        </p:nvSpPr>
        <p:spPr>
          <a:xfrm>
            <a:off x="457200" y="274638"/>
            <a:ext cx="8534400" cy="1143000"/>
          </a:xfrm>
        </p:spPr>
        <p:txBody>
          <a:bodyPr>
            <a:normAutofit fontScale="90000"/>
          </a:bodyPr>
          <a:lstStyle/>
          <a:p>
            <a:r>
              <a:rPr lang="en-IN" altLang="en-US" u="sng" dirty="0"/>
              <a:t>                Contribution of each member</a:t>
            </a:r>
            <a:endParaRPr lang="en-IN" u="sng" dirty="0"/>
          </a:p>
        </p:txBody>
      </p:sp>
      <p:sp>
        <p:nvSpPr>
          <p:cNvPr id="3" name="Content Placeholder 2">
            <a:extLst>
              <a:ext uri="{FF2B5EF4-FFF2-40B4-BE49-F238E27FC236}">
                <a16:creationId xmlns:a16="http://schemas.microsoft.com/office/drawing/2014/main" id="{F72ADD75-1CBA-41B4-AB55-4A2FE44825A5}"/>
              </a:ext>
            </a:extLst>
          </p:cNvPr>
          <p:cNvSpPr>
            <a:spLocks noGrp="1"/>
          </p:cNvSpPr>
          <p:nvPr>
            <p:ph idx="1"/>
          </p:nvPr>
        </p:nvSpPr>
        <p:spPr>
          <a:xfrm>
            <a:off x="304800" y="1371600"/>
            <a:ext cx="8382000" cy="5410200"/>
          </a:xfrm>
        </p:spPr>
        <p:txBody>
          <a:bodyPr>
            <a:normAutofit fontScale="55000" lnSpcReduction="20000"/>
          </a:bodyPr>
          <a:lstStyle/>
          <a:p>
            <a:pPr marL="0" indent="0">
              <a:buNone/>
            </a:pPr>
            <a:r>
              <a:rPr lang="en-IN" altLang="en-US" b="1" dirty="0"/>
              <a:t> </a:t>
            </a:r>
            <a:r>
              <a:rPr lang="en-IN" altLang="en-US" b="1" dirty="0" smtClean="0"/>
              <a:t>     </a:t>
            </a:r>
            <a:r>
              <a:rPr lang="en-IN" altLang="en-US" b="1" u="sng" dirty="0" smtClean="0"/>
              <a:t>Shiv Noliyan</a:t>
            </a:r>
            <a:r>
              <a:rPr lang="en-IN" altLang="en-US" b="1" dirty="0" smtClean="0"/>
              <a:t> :</a:t>
            </a:r>
            <a:endParaRPr lang="en-IN" altLang="en-US" dirty="0"/>
          </a:p>
          <a:p>
            <a:r>
              <a:rPr lang="en-IN" altLang="en-US" dirty="0"/>
              <a:t>The integration of </a:t>
            </a:r>
            <a:r>
              <a:rPr lang="en-IN" altLang="en-US" dirty="0" err="1" smtClean="0"/>
              <a:t>TfidfVectorizer</a:t>
            </a:r>
            <a:r>
              <a:rPr lang="en-IN" altLang="en-US" dirty="0" smtClean="0"/>
              <a:t> </a:t>
            </a:r>
            <a:r>
              <a:rPr lang="en-IN" altLang="en-US" dirty="0"/>
              <a:t>with multiple algorithms like logistic regression</a:t>
            </a:r>
          </a:p>
          <a:p>
            <a:pPr marL="0" indent="0">
              <a:buNone/>
            </a:pPr>
            <a:r>
              <a:rPr lang="en-IN" altLang="en-US" dirty="0"/>
              <a:t>       this increased the accuracy of model to </a:t>
            </a:r>
            <a:r>
              <a:rPr lang="en-IN" altLang="en-US" dirty="0" smtClean="0"/>
              <a:t>97%.</a:t>
            </a:r>
            <a:endParaRPr lang="en-IN" altLang="en-US" dirty="0"/>
          </a:p>
          <a:p>
            <a:r>
              <a:rPr lang="en-IN" altLang="en-US" dirty="0"/>
              <a:t>Helped to figure out best dataset for the models from different datasets.</a:t>
            </a:r>
          </a:p>
          <a:p>
            <a:r>
              <a:rPr lang="en-IN" altLang="en-US" dirty="0"/>
              <a:t>Helped in editing research paper and publishing it.</a:t>
            </a:r>
          </a:p>
          <a:p>
            <a:r>
              <a:rPr lang="en-IN" altLang="en-US" dirty="0"/>
              <a:t>Crucial part in preparing the project report and documentation.</a:t>
            </a:r>
          </a:p>
          <a:p>
            <a:r>
              <a:rPr lang="en-IN" altLang="en-US" dirty="0"/>
              <a:t>Suggested easy methods to perform sentiment analysis of user using </a:t>
            </a:r>
            <a:r>
              <a:rPr lang="en-IN" altLang="en-US" dirty="0" err="1"/>
              <a:t>WordCloud</a:t>
            </a:r>
            <a:r>
              <a:rPr lang="en-IN" altLang="en-US" dirty="0"/>
              <a:t>.</a:t>
            </a:r>
          </a:p>
          <a:p>
            <a:pPr marL="0" indent="0">
              <a:buNone/>
            </a:pPr>
            <a:endParaRPr lang="en-IN" altLang="en-US" dirty="0"/>
          </a:p>
          <a:p>
            <a:pPr marL="0" indent="0">
              <a:buNone/>
            </a:pPr>
            <a:r>
              <a:rPr lang="en-IN" altLang="en-US" b="1" dirty="0"/>
              <a:t>  </a:t>
            </a:r>
            <a:r>
              <a:rPr lang="en-IN" altLang="en-US" b="1" dirty="0" smtClean="0"/>
              <a:t>    </a:t>
            </a:r>
            <a:r>
              <a:rPr lang="en-IN" altLang="en-US" b="1" u="sng" dirty="0" smtClean="0"/>
              <a:t>Nikhil Kumar Singh</a:t>
            </a:r>
            <a:r>
              <a:rPr lang="en-IN" altLang="en-US" b="1" dirty="0" smtClean="0"/>
              <a:t> :</a:t>
            </a:r>
            <a:endParaRPr lang="en-IN" altLang="en-US" dirty="0"/>
          </a:p>
          <a:p>
            <a:r>
              <a:rPr lang="en-IN" altLang="en-US" dirty="0"/>
              <a:t>The designing of the project with the data flow and data extraction.</a:t>
            </a:r>
          </a:p>
          <a:p>
            <a:r>
              <a:rPr lang="en-IN" altLang="en-US" dirty="0"/>
              <a:t>This facilitated the successful extraction of 100% data and proper result of unbiased data.</a:t>
            </a:r>
          </a:p>
          <a:p>
            <a:r>
              <a:rPr lang="en-IN" altLang="en-US" dirty="0"/>
              <a:t>Designing a easy and secure UI to use </a:t>
            </a:r>
            <a:r>
              <a:rPr lang="en-IN" altLang="en-US" dirty="0" smtClean="0"/>
              <a:t>tweet/message </a:t>
            </a:r>
            <a:r>
              <a:rPr lang="en-IN" altLang="en-US" dirty="0"/>
              <a:t>classification system and showing results.</a:t>
            </a:r>
          </a:p>
          <a:p>
            <a:r>
              <a:rPr lang="en-IN" altLang="en-US" dirty="0"/>
              <a:t>Crucial part in making and suggesting  architecture of the project and suggesting methods like </a:t>
            </a:r>
            <a:r>
              <a:rPr lang="en-IN" altLang="en-US" dirty="0" err="1" smtClean="0"/>
              <a:t>TfidfVectorizer</a:t>
            </a:r>
            <a:r>
              <a:rPr lang="en-IN" altLang="en-US" dirty="0"/>
              <a:t>.</a:t>
            </a:r>
          </a:p>
          <a:p>
            <a:r>
              <a:rPr lang="en-IN" altLang="en-US" dirty="0"/>
              <a:t>Research paper writing and formatting.</a:t>
            </a:r>
          </a:p>
          <a:p>
            <a:r>
              <a:rPr lang="en-IN" altLang="en-US" dirty="0"/>
              <a:t>Provided formatting for the project report.</a:t>
            </a:r>
          </a:p>
          <a:p>
            <a:endParaRPr lang="en-IN" dirty="0"/>
          </a:p>
        </p:txBody>
      </p:sp>
      <p:pic>
        <p:nvPicPr>
          <p:cNvPr id="4" name="image2.jpeg">
            <a:extLst>
              <a:ext uri="{FF2B5EF4-FFF2-40B4-BE49-F238E27FC236}">
                <a16:creationId xmlns:a16="http://schemas.microsoft.com/office/drawing/2014/main" id="{F88C88C9-7A9E-4626-BF7F-4A3A2DA18AB8}"/>
              </a:ext>
            </a:extLst>
          </p:cNvPr>
          <p:cNvPicPr/>
          <p:nvPr/>
        </p:nvPicPr>
        <p:blipFill>
          <a:blip r:embed="rId2"/>
          <a:srcRect/>
          <a:stretch>
            <a:fillRect/>
          </a:stretch>
        </p:blipFill>
        <p:spPr bwMode="auto">
          <a:xfrm>
            <a:off x="381000" y="355600"/>
            <a:ext cx="2237740" cy="755015"/>
          </a:xfrm>
          <a:prstGeom prst="rect">
            <a:avLst/>
          </a:prstGeom>
          <a:noFill/>
          <a:ln w="9525">
            <a:noFill/>
            <a:miter lim="800000"/>
            <a:headEnd/>
            <a:tailEnd/>
          </a:ln>
        </p:spPr>
      </p:pic>
    </p:spTree>
    <p:extLst>
      <p:ext uri="{BB962C8B-B14F-4D97-AF65-F5344CB8AC3E}">
        <p14:creationId xmlns:p14="http://schemas.microsoft.com/office/powerpoint/2010/main" val="40245737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8229600" cy="5029200"/>
          </a:xfrm>
        </p:spPr>
        <p:txBody>
          <a:bodyPr>
            <a:normAutofit fontScale="85000" lnSpcReduction="20000"/>
          </a:bodyPr>
          <a:lstStyle/>
          <a:p>
            <a:pPr>
              <a:lnSpc>
                <a:spcPct val="100000"/>
              </a:lnSpc>
            </a:pPr>
            <a:r>
              <a:rPr lang="en-US" dirty="0"/>
              <a:t>An tweet/messages classification system is a framework that is intended to screen the continuous progression of messages in an association or in an individual record. </a:t>
            </a:r>
            <a:endParaRPr lang="en-US" dirty="0" smtClean="0"/>
          </a:p>
          <a:p>
            <a:pPr marL="0" indent="0">
              <a:lnSpc>
                <a:spcPct val="100000"/>
              </a:lnSpc>
              <a:buNone/>
            </a:pPr>
            <a:endParaRPr lang="en-US" dirty="0"/>
          </a:p>
          <a:p>
            <a:pPr>
              <a:lnSpc>
                <a:spcPct val="100000"/>
              </a:lnSpc>
            </a:pPr>
            <a:r>
              <a:rPr lang="en-US" dirty="0"/>
              <a:t>Via naturally exploring and looking through the substance present in the body of the messages and in any connections, the framework will group each messages into different classes as requested by an organization or by a person. </a:t>
            </a:r>
            <a:endParaRPr lang="en-US" dirty="0" smtClean="0"/>
          </a:p>
          <a:p>
            <a:pPr marL="0" indent="0">
              <a:lnSpc>
                <a:spcPct val="100000"/>
              </a:lnSpc>
              <a:buNone/>
            </a:pPr>
            <a:endParaRPr lang="en-US" dirty="0"/>
          </a:p>
          <a:p>
            <a:pPr>
              <a:lnSpc>
                <a:spcPct val="100000"/>
              </a:lnSpc>
            </a:pPr>
            <a:r>
              <a:rPr lang="en-US" dirty="0"/>
              <a:t>This spares time just as odds of mistakes and besides it diminishes the representative expense to an organization.</a:t>
            </a:r>
            <a:endParaRPr lang="en-IN" dirty="0"/>
          </a:p>
        </p:txBody>
      </p:sp>
    </p:spTree>
    <p:extLst>
      <p:ext uri="{BB962C8B-B14F-4D97-AF65-F5344CB8AC3E}">
        <p14:creationId xmlns:p14="http://schemas.microsoft.com/office/powerpoint/2010/main" val="21553544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D630D-476C-4E43-BFF0-4FC9FFDBC20C}"/>
              </a:ext>
            </a:extLst>
          </p:cNvPr>
          <p:cNvSpPr>
            <a:spLocks noGrp="1"/>
          </p:cNvSpPr>
          <p:nvPr>
            <p:ph type="title"/>
          </p:nvPr>
        </p:nvSpPr>
        <p:spPr/>
        <p:txBody>
          <a:bodyPr/>
          <a:lstStyle/>
          <a:p>
            <a:r>
              <a:rPr lang="en-US" dirty="0"/>
              <a:t>       </a:t>
            </a:r>
            <a:r>
              <a:rPr lang="en-US" u="sng" dirty="0"/>
              <a:t>Literature Survey</a:t>
            </a:r>
            <a:endParaRPr lang="en-IN" u="sng" dirty="0"/>
          </a:p>
        </p:txBody>
      </p:sp>
      <p:sp>
        <p:nvSpPr>
          <p:cNvPr id="3" name="Rectangle 2">
            <a:extLst>
              <a:ext uri="{FF2B5EF4-FFF2-40B4-BE49-F238E27FC236}">
                <a16:creationId xmlns:a16="http://schemas.microsoft.com/office/drawing/2014/main" id="{138B9541-04B2-4428-B732-72716D78D078}"/>
              </a:ext>
            </a:extLst>
          </p:cNvPr>
          <p:cNvSpPr/>
          <p:nvPr/>
        </p:nvSpPr>
        <p:spPr>
          <a:xfrm>
            <a:off x="1295400" y="2895600"/>
            <a:ext cx="30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CEE5BB8-7011-4D52-A65A-F69A0E2C0C9B}"/>
              </a:ext>
            </a:extLst>
          </p:cNvPr>
          <p:cNvSpPr txBox="1"/>
          <p:nvPr/>
        </p:nvSpPr>
        <p:spPr>
          <a:xfrm>
            <a:off x="2743200" y="1981200"/>
            <a:ext cx="76200" cy="369332"/>
          </a:xfrm>
          <a:prstGeom prst="rect">
            <a:avLst/>
          </a:prstGeom>
          <a:noFill/>
        </p:spPr>
        <p:txBody>
          <a:bodyPr wrap="square" rtlCol="0">
            <a:spAutoFit/>
          </a:bodyPr>
          <a:lstStyle/>
          <a:p>
            <a:endParaRPr lang="en-US" dirty="0"/>
          </a:p>
        </p:txBody>
      </p:sp>
      <p:pic>
        <p:nvPicPr>
          <p:cNvPr id="6" name="image2.jpeg">
            <a:extLst>
              <a:ext uri="{FF2B5EF4-FFF2-40B4-BE49-F238E27FC236}">
                <a16:creationId xmlns:a16="http://schemas.microsoft.com/office/drawing/2014/main" id="{438848E4-C41A-4B13-BDD4-B941F8A56CDF}"/>
              </a:ext>
            </a:extLst>
          </p:cNvPr>
          <p:cNvPicPr/>
          <p:nvPr/>
        </p:nvPicPr>
        <p:blipFill>
          <a:blip r:embed="rId2"/>
          <a:srcRect/>
          <a:stretch>
            <a:fillRect/>
          </a:stretch>
        </p:blipFill>
        <p:spPr bwMode="auto">
          <a:xfrm>
            <a:off x="381000" y="540385"/>
            <a:ext cx="2237740" cy="755015"/>
          </a:xfrm>
          <a:prstGeom prst="rect">
            <a:avLst/>
          </a:prstGeom>
          <a:noFill/>
          <a:ln w="9525">
            <a:noFill/>
            <a:miter lim="800000"/>
            <a:headEnd/>
            <a:tailEnd/>
          </a:ln>
        </p:spPr>
      </p:pic>
      <p:pic>
        <p:nvPicPr>
          <p:cNvPr id="8" name="Content Placeholder 7"/>
          <p:cNvPicPr>
            <a:picLocks noGrp="1" noChangeAspect="1"/>
          </p:cNvPicPr>
          <p:nvPr>
            <p:ph idx="1"/>
          </p:nvPr>
        </p:nvPicPr>
        <p:blipFill>
          <a:blip r:embed="rId3"/>
          <a:stretch>
            <a:fillRect/>
          </a:stretch>
        </p:blipFill>
        <p:spPr>
          <a:xfrm>
            <a:off x="-5938" y="1600199"/>
            <a:ext cx="9149937" cy="5071945"/>
          </a:xfrm>
          <a:prstGeom prst="rect">
            <a:avLst/>
          </a:prstGeom>
        </p:spPr>
      </p:pic>
    </p:spTree>
    <p:extLst>
      <p:ext uri="{BB962C8B-B14F-4D97-AF65-F5344CB8AC3E}">
        <p14:creationId xmlns:p14="http://schemas.microsoft.com/office/powerpoint/2010/main" val="37701376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81127326"/>
              </p:ext>
            </p:extLst>
          </p:nvPr>
        </p:nvGraphicFramePr>
        <p:xfrm>
          <a:off x="83127" y="304800"/>
          <a:ext cx="8967357" cy="6172200"/>
        </p:xfrm>
        <a:graphic>
          <a:graphicData uri="http://schemas.openxmlformats.org/drawingml/2006/table">
            <a:tbl>
              <a:tblPr firstRow="1" bandRow="1">
                <a:tableStyleId>{5C22544A-7EE6-4342-B048-85BDC9FD1C3A}</a:tableStyleId>
              </a:tblPr>
              <a:tblGrid>
                <a:gridCol w="633847">
                  <a:extLst>
                    <a:ext uri="{9D8B030D-6E8A-4147-A177-3AD203B41FA5}">
                      <a16:colId xmlns:a16="http://schemas.microsoft.com/office/drawing/2014/main" val="3647503523"/>
                    </a:ext>
                  </a:extLst>
                </a:gridCol>
                <a:gridCol w="1454727">
                  <a:extLst>
                    <a:ext uri="{9D8B030D-6E8A-4147-A177-3AD203B41FA5}">
                      <a16:colId xmlns:a16="http://schemas.microsoft.com/office/drawing/2014/main" val="2619422941"/>
                    </a:ext>
                  </a:extLst>
                </a:gridCol>
                <a:gridCol w="4509655">
                  <a:extLst>
                    <a:ext uri="{9D8B030D-6E8A-4147-A177-3AD203B41FA5}">
                      <a16:colId xmlns:a16="http://schemas.microsoft.com/office/drawing/2014/main" val="3248877506"/>
                    </a:ext>
                  </a:extLst>
                </a:gridCol>
                <a:gridCol w="1517072">
                  <a:extLst>
                    <a:ext uri="{9D8B030D-6E8A-4147-A177-3AD203B41FA5}">
                      <a16:colId xmlns:a16="http://schemas.microsoft.com/office/drawing/2014/main" val="4098487113"/>
                    </a:ext>
                  </a:extLst>
                </a:gridCol>
                <a:gridCol w="852056">
                  <a:extLst>
                    <a:ext uri="{9D8B030D-6E8A-4147-A177-3AD203B41FA5}">
                      <a16:colId xmlns:a16="http://schemas.microsoft.com/office/drawing/2014/main" val="821439863"/>
                    </a:ext>
                  </a:extLst>
                </a:gridCol>
              </a:tblGrid>
              <a:tr h="409947">
                <a:tc>
                  <a:txBody>
                    <a:bodyPr/>
                    <a:lstStyle/>
                    <a:p>
                      <a:pPr algn="ctr"/>
                      <a:r>
                        <a:rPr lang="en-US" sz="1500" dirty="0" smtClean="0"/>
                        <a:t>S. No.</a:t>
                      </a:r>
                      <a:endParaRPr lang="en-US" sz="1500" dirty="0"/>
                    </a:p>
                  </a:txBody>
                  <a:tcPr marL="68580" marR="68580" marT="34290" marB="34290"/>
                </a:tc>
                <a:tc>
                  <a:txBody>
                    <a:bodyPr/>
                    <a:lstStyle/>
                    <a:p>
                      <a:pPr algn="ctr"/>
                      <a:r>
                        <a:rPr lang="en-US" sz="1500" dirty="0" smtClean="0"/>
                        <a:t>Title</a:t>
                      </a:r>
                      <a:endParaRPr lang="en-US" sz="1500" dirty="0"/>
                    </a:p>
                  </a:txBody>
                  <a:tcPr marL="68580" marR="68580" marT="34290" marB="34290"/>
                </a:tc>
                <a:tc>
                  <a:txBody>
                    <a:bodyPr/>
                    <a:lstStyle/>
                    <a:p>
                      <a:pPr algn="ctr"/>
                      <a:r>
                        <a:rPr lang="en-US" sz="1500" dirty="0" smtClean="0"/>
                        <a:t>Content</a:t>
                      </a:r>
                      <a:endParaRPr lang="en-US" sz="1500" dirty="0"/>
                    </a:p>
                  </a:txBody>
                  <a:tcPr marL="68580" marR="68580" marT="34290" marB="34290"/>
                </a:tc>
                <a:tc>
                  <a:txBody>
                    <a:bodyPr/>
                    <a:lstStyle/>
                    <a:p>
                      <a:pPr algn="ctr"/>
                      <a:r>
                        <a:rPr lang="en-US" sz="1500" dirty="0" smtClean="0"/>
                        <a:t>Author</a:t>
                      </a:r>
                      <a:endParaRPr lang="en-US" sz="1500" dirty="0"/>
                    </a:p>
                  </a:txBody>
                  <a:tcPr marL="68580" marR="68580" marT="34290" marB="34290"/>
                </a:tc>
                <a:tc>
                  <a:txBody>
                    <a:bodyPr/>
                    <a:lstStyle/>
                    <a:p>
                      <a:pPr algn="ctr"/>
                      <a:r>
                        <a:rPr lang="en-US" sz="1500" dirty="0" smtClean="0"/>
                        <a:t>Year</a:t>
                      </a:r>
                      <a:endParaRPr lang="en-US" sz="1500" dirty="0"/>
                    </a:p>
                  </a:txBody>
                  <a:tcPr marL="68580" marR="68580" marT="34290" marB="34290"/>
                </a:tc>
                <a:extLst>
                  <a:ext uri="{0D108BD9-81ED-4DB2-BD59-A6C34878D82A}">
                    <a16:rowId xmlns:a16="http://schemas.microsoft.com/office/drawing/2014/main" val="2250462747"/>
                  </a:ext>
                </a:extLst>
              </a:tr>
              <a:tr h="1586188">
                <a:tc>
                  <a:txBody>
                    <a:bodyPr/>
                    <a:lstStyle/>
                    <a:p>
                      <a:pPr algn="ctr"/>
                      <a:r>
                        <a:rPr lang="en-US" sz="1400" dirty="0" smtClean="0"/>
                        <a:t>3</a:t>
                      </a:r>
                      <a:endParaRPr lang="en-US" sz="1400" dirty="0"/>
                    </a:p>
                  </a:txBody>
                  <a:tcPr marL="68580" marR="68580" marT="34290" marB="34290"/>
                </a:tc>
                <a:tc>
                  <a:txBody>
                    <a:bodyPr/>
                    <a:lstStyle/>
                    <a:p>
                      <a:pPr algn="ctr"/>
                      <a:r>
                        <a:rPr lang="en-US" sz="1400" kern="1200" dirty="0" smtClean="0">
                          <a:solidFill>
                            <a:schemeClr val="dk1"/>
                          </a:solidFill>
                          <a:effectLst/>
                          <a:latin typeface="+mn-lt"/>
                          <a:ea typeface="+mn-ea"/>
                          <a:cs typeface="+mn-cs"/>
                        </a:rPr>
                        <a:t>A Framework for Real-Time Spam Detection in Twitter</a:t>
                      </a:r>
                      <a:endParaRPr lang="en-US" sz="1400" dirty="0"/>
                    </a:p>
                  </a:txBody>
                  <a:tcPr marL="68580" marR="68580" marT="34290" marB="34290"/>
                </a:tc>
                <a:tc>
                  <a:txBody>
                    <a:bodyPr/>
                    <a:lstStyle/>
                    <a:p>
                      <a:pPr algn="ctr"/>
                      <a:r>
                        <a:rPr lang="en-US" sz="1400" kern="1200" dirty="0" smtClean="0">
                          <a:solidFill>
                            <a:schemeClr val="dk1"/>
                          </a:solidFill>
                          <a:effectLst/>
                          <a:latin typeface="+mn-lt"/>
                          <a:ea typeface="+mn-ea"/>
                          <a:cs typeface="+mn-cs"/>
                        </a:rPr>
                        <a:t>In this paper, They give a framework based on different machine learning approach that deals with various problems including accuracy shortage, time lag(</a:t>
                      </a:r>
                      <a:r>
                        <a:rPr lang="en-US" sz="1400" kern="1200" dirty="0" err="1" smtClean="0">
                          <a:solidFill>
                            <a:schemeClr val="dk1"/>
                          </a:solidFill>
                          <a:effectLst/>
                          <a:latin typeface="+mn-lt"/>
                          <a:ea typeface="+mn-ea"/>
                          <a:cs typeface="+mn-cs"/>
                        </a:rPr>
                        <a:t>BotMaker</a:t>
                      </a:r>
                      <a:r>
                        <a:rPr lang="en-US" sz="1400" kern="1200" dirty="0" smtClean="0">
                          <a:solidFill>
                            <a:schemeClr val="dk1"/>
                          </a:solidFill>
                          <a:effectLst/>
                          <a:latin typeface="+mn-lt"/>
                          <a:ea typeface="+mn-ea"/>
                          <a:cs typeface="+mn-cs"/>
                        </a:rPr>
                        <a:t>) and high processing time to handle thousands of tweets in 1 sec. This technique is proﬁcient</a:t>
                      </a:r>
                      <a:r>
                        <a:rPr lang="en-US" sz="1400" kern="1200" baseline="0" dirty="0" smtClean="0">
                          <a:solidFill>
                            <a:schemeClr val="dk1"/>
                          </a:solidFill>
                          <a:effectLst/>
                          <a:latin typeface="+mn-lt"/>
                          <a:ea typeface="+mn-ea"/>
                          <a:cs typeface="+mn-cs"/>
                        </a:rPr>
                        <a:t> </a:t>
                      </a:r>
                      <a:r>
                        <a:rPr lang="en-US" sz="1400" kern="1200" dirty="0" smtClean="0">
                          <a:solidFill>
                            <a:schemeClr val="dk1"/>
                          </a:solidFill>
                          <a:effectLst/>
                          <a:latin typeface="+mn-lt"/>
                          <a:ea typeface="+mn-ea"/>
                          <a:cs typeface="+mn-cs"/>
                        </a:rPr>
                        <a:t>for spam detection in real-time.</a:t>
                      </a:r>
                      <a:endParaRPr lang="en-US" sz="1400" dirty="0"/>
                    </a:p>
                  </a:txBody>
                  <a:tcPr marL="68580" marR="68580" marT="34290" marB="34290"/>
                </a:tc>
                <a:tc>
                  <a:txBody>
                    <a:bodyPr/>
                    <a:lstStyle/>
                    <a:p>
                      <a:pPr algn="ctr"/>
                      <a:r>
                        <a:rPr lang="en-US" sz="1400" kern="1200" dirty="0" err="1" smtClean="0">
                          <a:solidFill>
                            <a:schemeClr val="dk1"/>
                          </a:solidFill>
                          <a:effectLst/>
                          <a:latin typeface="+mn-lt"/>
                          <a:ea typeface="+mn-ea"/>
                          <a:cs typeface="+mn-cs"/>
                        </a:rPr>
                        <a:t>Himank</a:t>
                      </a:r>
                      <a:r>
                        <a:rPr lang="en-US" sz="1400" kern="1200" dirty="0" smtClean="0">
                          <a:solidFill>
                            <a:schemeClr val="dk1"/>
                          </a:solidFill>
                          <a:effectLst/>
                          <a:latin typeface="+mn-lt"/>
                          <a:ea typeface="+mn-ea"/>
                          <a:cs typeface="+mn-cs"/>
                        </a:rPr>
                        <a:t> Gupta, </a:t>
                      </a:r>
                      <a:r>
                        <a:rPr lang="en-US" sz="1400" kern="1200" dirty="0" err="1" smtClean="0">
                          <a:solidFill>
                            <a:schemeClr val="dk1"/>
                          </a:solidFill>
                          <a:effectLst/>
                          <a:latin typeface="+mn-lt"/>
                          <a:ea typeface="+mn-ea"/>
                          <a:cs typeface="+mn-cs"/>
                        </a:rPr>
                        <a:t>Mohd</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Saalim</a:t>
                      </a:r>
                      <a:r>
                        <a:rPr lang="en-US" sz="1400" kern="1200" dirty="0" smtClean="0">
                          <a:solidFill>
                            <a:schemeClr val="dk1"/>
                          </a:solidFill>
                          <a:effectLst/>
                          <a:latin typeface="+mn-lt"/>
                          <a:ea typeface="+mn-ea"/>
                          <a:cs typeface="+mn-cs"/>
                        </a:rPr>
                        <a:t> Jamal, </a:t>
                      </a:r>
                      <a:r>
                        <a:rPr lang="en-US" sz="1400" kern="1200" dirty="0" err="1" smtClean="0">
                          <a:solidFill>
                            <a:schemeClr val="dk1"/>
                          </a:solidFill>
                          <a:effectLst/>
                          <a:latin typeface="+mn-lt"/>
                          <a:ea typeface="+mn-ea"/>
                          <a:cs typeface="+mn-cs"/>
                        </a:rPr>
                        <a:t>Sreekanth</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Madisetty</a:t>
                      </a:r>
                      <a:r>
                        <a:rPr lang="en-US" sz="1400" kern="1200" dirty="0" smtClean="0">
                          <a:solidFill>
                            <a:schemeClr val="dk1"/>
                          </a:solidFill>
                          <a:effectLst/>
                          <a:latin typeface="+mn-lt"/>
                          <a:ea typeface="+mn-ea"/>
                          <a:cs typeface="+mn-cs"/>
                        </a:rPr>
                        <a:t> and </a:t>
                      </a:r>
                      <a:r>
                        <a:rPr lang="en-US" sz="1400" kern="1200" dirty="0" err="1" smtClean="0">
                          <a:solidFill>
                            <a:schemeClr val="dk1"/>
                          </a:solidFill>
                          <a:effectLst/>
                          <a:latin typeface="+mn-lt"/>
                          <a:ea typeface="+mn-ea"/>
                          <a:cs typeface="+mn-cs"/>
                        </a:rPr>
                        <a:t>Maunendra</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Sankar</a:t>
                      </a:r>
                      <a:r>
                        <a:rPr lang="en-US" sz="1400" kern="1200" dirty="0" smtClean="0">
                          <a:solidFill>
                            <a:schemeClr val="dk1"/>
                          </a:solidFill>
                          <a:effectLst/>
                          <a:latin typeface="+mn-lt"/>
                          <a:ea typeface="+mn-ea"/>
                          <a:cs typeface="+mn-cs"/>
                        </a:rPr>
                        <a:t> </a:t>
                      </a:r>
                      <a:r>
                        <a:rPr lang="en-US" sz="1400" kern="1200" dirty="0" err="1" smtClean="0">
                          <a:solidFill>
                            <a:schemeClr val="dk1"/>
                          </a:solidFill>
                          <a:effectLst/>
                          <a:latin typeface="+mn-lt"/>
                          <a:ea typeface="+mn-ea"/>
                          <a:cs typeface="+mn-cs"/>
                        </a:rPr>
                        <a:t>Desarkar</a:t>
                      </a:r>
                      <a:endParaRPr lang="en-US" sz="1400" dirty="0"/>
                    </a:p>
                  </a:txBody>
                  <a:tcPr marL="68580" marR="68580" marT="34290" marB="34290"/>
                </a:tc>
                <a:tc>
                  <a:txBody>
                    <a:bodyPr/>
                    <a:lstStyle/>
                    <a:p>
                      <a:pPr algn="ctr"/>
                      <a:r>
                        <a:rPr lang="en-US" sz="1400" dirty="0" smtClean="0"/>
                        <a:t>2018</a:t>
                      </a:r>
                      <a:endParaRPr lang="en-US" sz="1400" dirty="0"/>
                    </a:p>
                  </a:txBody>
                  <a:tcPr marL="68580" marR="68580" marT="34290" marB="34290"/>
                </a:tc>
                <a:extLst>
                  <a:ext uri="{0D108BD9-81ED-4DB2-BD59-A6C34878D82A}">
                    <a16:rowId xmlns:a16="http://schemas.microsoft.com/office/drawing/2014/main" val="540678994"/>
                  </a:ext>
                </a:extLst>
              </a:tr>
              <a:tr h="1837110">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Twitter Sentiment Analysis</a:t>
                      </a:r>
                      <a:endParaRPr lang="en-US" sz="1400" dirty="0"/>
                    </a:p>
                  </a:txBody>
                  <a:tcPr marL="68580" marR="68580" marT="34290" marB="34290"/>
                </a:tc>
                <a:tc>
                  <a:txBody>
                    <a:bodyPr/>
                    <a:lstStyle/>
                    <a:p>
                      <a:r>
                        <a:rPr lang="en-US" sz="1400" b="0" i="0" kern="1200" dirty="0" smtClean="0">
                          <a:solidFill>
                            <a:schemeClr val="dk1"/>
                          </a:solidFill>
                          <a:effectLst/>
                          <a:latin typeface="+mn-lt"/>
                          <a:ea typeface="+mn-ea"/>
                          <a:cs typeface="+mn-cs"/>
                        </a:rPr>
                        <a:t>It has been classified using Deep convolution Neural Network. It was able to achieve only one set of accuracy model of</a:t>
                      </a:r>
                      <a:r>
                        <a:rPr lang="en-US" sz="1400" b="0" i="0" kern="1200" baseline="0" dirty="0" smtClean="0">
                          <a:solidFill>
                            <a:schemeClr val="dk1"/>
                          </a:solidFill>
                          <a:effectLst/>
                          <a:latin typeface="+mn-lt"/>
                          <a:ea typeface="+mn-ea"/>
                          <a:cs typeface="+mn-cs"/>
                        </a:rPr>
                        <a:t> </a:t>
                      </a:r>
                      <a:r>
                        <a:rPr lang="en-US" sz="1400" b="0" i="0" kern="1200" dirty="0" smtClean="0">
                          <a:solidFill>
                            <a:schemeClr val="dk1"/>
                          </a:solidFill>
                          <a:effectLst/>
                          <a:latin typeface="+mn-lt"/>
                          <a:ea typeface="+mn-ea"/>
                          <a:cs typeface="+mn-cs"/>
                        </a:rPr>
                        <a:t>using SVM as a unigram model. Tweets are usually composed of incomplete expression, a variety of noise and poorly structured sentences because of the frequent presence of acronym, irregular grammar, ill- formed words and non-dictionary terms.</a:t>
                      </a:r>
                      <a:endParaRPr lang="en-US" sz="1400" dirty="0"/>
                    </a:p>
                  </a:txBody>
                  <a:tcPr marL="68580" marR="68580" marT="34290" marB="34290"/>
                </a:tc>
                <a:tc>
                  <a:txBody>
                    <a:bodyPr/>
                    <a:lstStyle/>
                    <a:p>
                      <a:pPr algn="ctr"/>
                      <a:r>
                        <a:rPr lang="en-US" sz="1400" dirty="0" smtClean="0"/>
                        <a:t>M. </a:t>
                      </a:r>
                      <a:r>
                        <a:rPr lang="en-US" sz="1400" dirty="0" err="1" smtClean="0"/>
                        <a:t>Gayathri</a:t>
                      </a:r>
                      <a:r>
                        <a:rPr lang="en-US" sz="1400" dirty="0" smtClean="0"/>
                        <a:t>, S. </a:t>
                      </a:r>
                      <a:r>
                        <a:rPr lang="en-US" sz="1400" dirty="0" err="1" smtClean="0"/>
                        <a:t>Shajun</a:t>
                      </a:r>
                      <a:r>
                        <a:rPr lang="en-US" sz="1400" dirty="0" smtClean="0"/>
                        <a:t> </a:t>
                      </a:r>
                      <a:r>
                        <a:rPr lang="en-US" sz="1400" dirty="0" err="1" smtClean="0"/>
                        <a:t>Nisha</a:t>
                      </a:r>
                      <a:r>
                        <a:rPr lang="en-US" sz="1400" dirty="0" smtClean="0"/>
                        <a:t>, M. Mohamad </a:t>
                      </a:r>
                      <a:r>
                        <a:rPr lang="en-US" sz="1400" dirty="0" err="1" smtClean="0"/>
                        <a:t>Sathik</a:t>
                      </a:r>
                      <a:endParaRPr lang="en-US" sz="1400" dirty="0"/>
                    </a:p>
                  </a:txBody>
                  <a:tcPr marL="68580" marR="68580" marT="34290" marB="34290"/>
                </a:tc>
                <a:tc>
                  <a:txBody>
                    <a:bodyPr/>
                    <a:lstStyle/>
                    <a:p>
                      <a:pPr algn="ctr"/>
                      <a:r>
                        <a:rPr lang="en-US" sz="1400" dirty="0" smtClean="0"/>
                        <a:t>2020</a:t>
                      </a:r>
                      <a:endParaRPr lang="en-US" sz="1400" dirty="0"/>
                    </a:p>
                  </a:txBody>
                  <a:tcPr marL="68580" marR="68580" marT="34290" marB="34290"/>
                </a:tc>
                <a:extLst>
                  <a:ext uri="{0D108BD9-81ED-4DB2-BD59-A6C34878D82A}">
                    <a16:rowId xmlns:a16="http://schemas.microsoft.com/office/drawing/2014/main" val="270835663"/>
                  </a:ext>
                </a:extLst>
              </a:tr>
              <a:tr h="2338955">
                <a:tc>
                  <a:txBody>
                    <a:bodyPr/>
                    <a:lstStyle/>
                    <a:p>
                      <a:pPr algn="ctr"/>
                      <a:r>
                        <a:rPr lang="en-US" sz="1400" dirty="0" smtClean="0"/>
                        <a:t>5</a:t>
                      </a:r>
                      <a:endParaRPr lang="en-US" sz="1400" dirty="0"/>
                    </a:p>
                  </a:txBody>
                  <a:tcPr marL="68580" marR="68580" marT="34290" marB="34290"/>
                </a:tc>
                <a:tc>
                  <a:txBody>
                    <a:bodyPr/>
                    <a:lstStyle/>
                    <a:p>
                      <a:pPr algn="ctr"/>
                      <a:r>
                        <a:rPr lang="en-US" sz="1400" dirty="0" smtClean="0"/>
                        <a:t>Surface and Deep Features Ensemble for Sentiment Analysis of Arabic Tweets</a:t>
                      </a:r>
                      <a:endParaRPr lang="en-US" sz="1400" dirty="0"/>
                    </a:p>
                  </a:txBody>
                  <a:tcPr marL="68580" marR="68580" marT="34290" marB="34290"/>
                </a:tc>
                <a:tc>
                  <a:txBody>
                    <a:bodyPr/>
                    <a:lstStyle/>
                    <a:p>
                      <a:r>
                        <a:rPr lang="en-US" sz="1400" dirty="0" smtClean="0"/>
                        <a:t>The recent language representation model BERT is also evaluated on the task of SA of Arabic tweets. The models are evaluated on three different datasets of Arabic tweets, and they outperform the previous results on all these datasets with a significant increase in the F-score. The experimental results demonstrate that: 1) the highest performing model is the ensemble of surface and deep features and 2) the approach achieves the state-of-the-art results on several benchmarking datasets.</a:t>
                      </a:r>
                      <a:endParaRPr lang="en-US" sz="1400" dirty="0"/>
                    </a:p>
                  </a:txBody>
                  <a:tcPr marL="68580" marR="68580" marT="34290" marB="34290"/>
                </a:tc>
                <a:tc>
                  <a:txBody>
                    <a:bodyPr/>
                    <a:lstStyle/>
                    <a:p>
                      <a:pPr algn="ctr"/>
                      <a:r>
                        <a:rPr lang="en-US" sz="1400" dirty="0" smtClean="0"/>
                        <a:t>Nora Al-</a:t>
                      </a:r>
                      <a:r>
                        <a:rPr lang="en-US" sz="1400" dirty="0" err="1" smtClean="0"/>
                        <a:t>Twairesh</a:t>
                      </a:r>
                      <a:r>
                        <a:rPr lang="en-US" sz="1400" dirty="0" smtClean="0"/>
                        <a:t>; </a:t>
                      </a:r>
                      <a:r>
                        <a:rPr lang="en-US" sz="1400" dirty="0" err="1" smtClean="0"/>
                        <a:t>Hadeel</a:t>
                      </a:r>
                      <a:r>
                        <a:rPr lang="en-US" sz="1400" dirty="0" smtClean="0"/>
                        <a:t> Al-</a:t>
                      </a:r>
                      <a:r>
                        <a:rPr lang="en-US" sz="1400" dirty="0" err="1" smtClean="0"/>
                        <a:t>Negheimish</a:t>
                      </a:r>
                      <a:endParaRPr lang="en-US" sz="1400" dirty="0"/>
                    </a:p>
                  </a:txBody>
                  <a:tcPr marL="68580" marR="68580" marT="34290" marB="34290"/>
                </a:tc>
                <a:tc>
                  <a:txBody>
                    <a:bodyPr/>
                    <a:lstStyle/>
                    <a:p>
                      <a:pPr algn="ctr"/>
                      <a:r>
                        <a:rPr lang="en-US" sz="1400" dirty="0" smtClean="0"/>
                        <a:t>2019</a:t>
                      </a:r>
                      <a:endParaRPr lang="en-US" sz="1400" dirty="0"/>
                    </a:p>
                  </a:txBody>
                  <a:tcPr marL="68580" marR="68580" marT="34290" marB="34290"/>
                </a:tc>
                <a:extLst>
                  <a:ext uri="{0D108BD9-81ED-4DB2-BD59-A6C34878D82A}">
                    <a16:rowId xmlns:a16="http://schemas.microsoft.com/office/drawing/2014/main" val="3749216481"/>
                  </a:ext>
                </a:extLst>
              </a:tr>
            </a:tbl>
          </a:graphicData>
        </a:graphic>
      </p:graphicFrame>
    </p:spTree>
    <p:extLst>
      <p:ext uri="{BB962C8B-B14F-4D97-AF65-F5344CB8AC3E}">
        <p14:creationId xmlns:p14="http://schemas.microsoft.com/office/powerpoint/2010/main" val="2287498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113644742"/>
              </p:ext>
            </p:extLst>
          </p:nvPr>
        </p:nvGraphicFramePr>
        <p:xfrm>
          <a:off x="152400" y="152400"/>
          <a:ext cx="8762999" cy="6461760"/>
        </p:xfrm>
        <a:graphic>
          <a:graphicData uri="http://schemas.openxmlformats.org/drawingml/2006/table">
            <a:tbl>
              <a:tblPr firstRow="1" bandRow="1">
                <a:tableStyleId>{5C22544A-7EE6-4342-B048-85BDC9FD1C3A}</a:tableStyleId>
              </a:tblPr>
              <a:tblGrid>
                <a:gridCol w="537729">
                  <a:extLst>
                    <a:ext uri="{9D8B030D-6E8A-4147-A177-3AD203B41FA5}">
                      <a16:colId xmlns:a16="http://schemas.microsoft.com/office/drawing/2014/main" val="2041044220"/>
                    </a:ext>
                  </a:extLst>
                </a:gridCol>
                <a:gridCol w="1497812">
                  <a:extLst>
                    <a:ext uri="{9D8B030D-6E8A-4147-A177-3AD203B41FA5}">
                      <a16:colId xmlns:a16="http://schemas.microsoft.com/office/drawing/2014/main" val="1914658739"/>
                    </a:ext>
                  </a:extLst>
                </a:gridCol>
                <a:gridCol w="4506834">
                  <a:extLst>
                    <a:ext uri="{9D8B030D-6E8A-4147-A177-3AD203B41FA5}">
                      <a16:colId xmlns:a16="http://schemas.microsoft.com/office/drawing/2014/main" val="3466032056"/>
                    </a:ext>
                  </a:extLst>
                </a:gridCol>
                <a:gridCol w="1623146">
                  <a:extLst>
                    <a:ext uri="{9D8B030D-6E8A-4147-A177-3AD203B41FA5}">
                      <a16:colId xmlns:a16="http://schemas.microsoft.com/office/drawing/2014/main" val="1287905592"/>
                    </a:ext>
                  </a:extLst>
                </a:gridCol>
                <a:gridCol w="597478">
                  <a:extLst>
                    <a:ext uri="{9D8B030D-6E8A-4147-A177-3AD203B41FA5}">
                      <a16:colId xmlns:a16="http://schemas.microsoft.com/office/drawing/2014/main" val="2940712375"/>
                    </a:ext>
                  </a:extLst>
                </a:gridCol>
              </a:tblGrid>
              <a:tr h="473375">
                <a:tc>
                  <a:txBody>
                    <a:bodyPr/>
                    <a:lstStyle/>
                    <a:p>
                      <a:r>
                        <a:rPr lang="en-US" sz="1400" dirty="0" smtClean="0"/>
                        <a:t>S. No.</a:t>
                      </a:r>
                      <a:endParaRPr lang="en-US" sz="1400" dirty="0"/>
                    </a:p>
                  </a:txBody>
                  <a:tcPr marL="68580" marR="68580" marT="34290" marB="34290"/>
                </a:tc>
                <a:tc>
                  <a:txBody>
                    <a:bodyPr/>
                    <a:lstStyle/>
                    <a:p>
                      <a:pPr algn="ctr"/>
                      <a:r>
                        <a:rPr lang="en-US" sz="1400" dirty="0" smtClean="0"/>
                        <a:t>Title</a:t>
                      </a:r>
                      <a:endParaRPr lang="en-US" sz="1400" dirty="0"/>
                    </a:p>
                  </a:txBody>
                  <a:tcPr marL="68580" marR="68580" marT="34290" marB="34290"/>
                </a:tc>
                <a:tc>
                  <a:txBody>
                    <a:bodyPr/>
                    <a:lstStyle/>
                    <a:p>
                      <a:pPr algn="ctr"/>
                      <a:r>
                        <a:rPr lang="en-US" sz="1400" dirty="0" smtClean="0"/>
                        <a:t>Content</a:t>
                      </a:r>
                      <a:endParaRPr lang="en-US" sz="1400" dirty="0"/>
                    </a:p>
                  </a:txBody>
                  <a:tcPr marL="68580" marR="68580" marT="34290" marB="34290"/>
                </a:tc>
                <a:tc>
                  <a:txBody>
                    <a:bodyPr/>
                    <a:lstStyle/>
                    <a:p>
                      <a:pPr algn="ctr"/>
                      <a:r>
                        <a:rPr lang="en-US" sz="1400" dirty="0" smtClean="0"/>
                        <a:t>Author</a:t>
                      </a:r>
                      <a:endParaRPr lang="en-US" sz="1400" dirty="0"/>
                    </a:p>
                  </a:txBody>
                  <a:tcPr marL="68580" marR="68580" marT="34290" marB="34290"/>
                </a:tc>
                <a:tc>
                  <a:txBody>
                    <a:bodyPr/>
                    <a:lstStyle/>
                    <a:p>
                      <a:pPr algn="ctr"/>
                      <a:r>
                        <a:rPr lang="en-US" sz="1400" dirty="0" smtClean="0"/>
                        <a:t>Year</a:t>
                      </a:r>
                      <a:endParaRPr lang="en-US" sz="1400" dirty="0"/>
                    </a:p>
                  </a:txBody>
                  <a:tcPr marL="68580" marR="68580" marT="34290" marB="34290"/>
                </a:tc>
                <a:extLst>
                  <a:ext uri="{0D108BD9-81ED-4DB2-BD59-A6C34878D82A}">
                    <a16:rowId xmlns:a16="http://schemas.microsoft.com/office/drawing/2014/main" val="3666600196"/>
                  </a:ext>
                </a:extLst>
              </a:tr>
              <a:tr h="1900782">
                <a:tc>
                  <a:txBody>
                    <a:bodyPr/>
                    <a:lstStyle/>
                    <a:p>
                      <a:pPr algn="ctr"/>
                      <a:r>
                        <a:rPr lang="en-US" sz="1400" dirty="0" smtClean="0"/>
                        <a:t>6</a:t>
                      </a:r>
                      <a:endParaRPr lang="en-US" sz="1400" dirty="0"/>
                    </a:p>
                  </a:txBody>
                  <a:tcPr marL="68580" marR="68580" marT="34290" marB="34290"/>
                </a:tc>
                <a:tc>
                  <a:txBody>
                    <a:bodyPr/>
                    <a:lstStyle/>
                    <a:p>
                      <a:pPr algn="ctr"/>
                      <a:r>
                        <a:rPr lang="en-US" sz="1400" dirty="0" smtClean="0"/>
                        <a:t>Machine learning methods for personalized email prioritization.</a:t>
                      </a:r>
                      <a:endParaRPr lang="en-US" sz="1400" dirty="0"/>
                    </a:p>
                  </a:txBody>
                  <a:tcPr marL="68580" marR="68580" marT="34290" marB="34290"/>
                </a:tc>
                <a:tc>
                  <a:txBody>
                    <a:bodyPr/>
                    <a:lstStyle/>
                    <a:p>
                      <a:pPr algn="l"/>
                      <a:r>
                        <a:rPr lang="en-US" sz="1400" dirty="0" smtClean="0"/>
                        <a:t>They focus on three aspects: 1) we investigate how to express the ordinal relations among the priority levels through classification and regression. 2) we analyze personal social networks to capture user groups and to obtain rich features that represent the social roles from the view point of a particular user. 3) We also develop a semi-supervised (trans-</a:t>
                      </a:r>
                      <a:r>
                        <a:rPr lang="en-US" sz="1400" dirty="0" err="1" smtClean="0"/>
                        <a:t>ductive</a:t>
                      </a:r>
                      <a:r>
                        <a:rPr lang="en-US" sz="1400" dirty="0" smtClean="0"/>
                        <a:t>) learning </a:t>
                      </a:r>
                      <a:r>
                        <a:rPr lang="en-US" sz="1400" dirty="0" err="1" smtClean="0"/>
                        <a:t>algo</a:t>
                      </a:r>
                      <a:r>
                        <a:rPr lang="en-US" sz="1400" dirty="0" smtClean="0"/>
                        <a:t> that propagates importance labels from training examples to test examples through messages and user nodes in a personal email network</a:t>
                      </a:r>
                      <a:endParaRPr lang="en-US" sz="1400" dirty="0"/>
                    </a:p>
                  </a:txBody>
                  <a:tcPr marL="68580" marR="68580" marT="34290" marB="34290"/>
                </a:tc>
                <a:tc>
                  <a:txBody>
                    <a:bodyPr/>
                    <a:lstStyle/>
                    <a:p>
                      <a:r>
                        <a:rPr lang="en-US" sz="1400" dirty="0" err="1" smtClean="0"/>
                        <a:t>Yoo</a:t>
                      </a:r>
                      <a:r>
                        <a:rPr lang="en-US" sz="1400" dirty="0" smtClean="0"/>
                        <a:t>, S</a:t>
                      </a:r>
                      <a:r>
                        <a:rPr lang="en-US" sz="1400" baseline="0" dirty="0" smtClean="0"/>
                        <a:t>   Ph.D. Carnegie Mellon University</a:t>
                      </a:r>
                      <a:endParaRPr lang="en-US" sz="1400" dirty="0"/>
                    </a:p>
                  </a:txBody>
                  <a:tcPr marL="68580" marR="68580" marT="34290" marB="34290"/>
                </a:tc>
                <a:tc>
                  <a:txBody>
                    <a:bodyPr/>
                    <a:lstStyle/>
                    <a:p>
                      <a:pPr algn="ctr"/>
                      <a:r>
                        <a:rPr lang="en-US" sz="1400" dirty="0" smtClean="0"/>
                        <a:t>2010</a:t>
                      </a:r>
                      <a:endParaRPr lang="en-US" sz="1400" dirty="0"/>
                    </a:p>
                  </a:txBody>
                  <a:tcPr marL="68580" marR="68580" marT="34290" marB="34290"/>
                </a:tc>
                <a:extLst>
                  <a:ext uri="{0D108BD9-81ED-4DB2-BD59-A6C34878D82A}">
                    <a16:rowId xmlns:a16="http://schemas.microsoft.com/office/drawing/2014/main" val="1832441656"/>
                  </a:ext>
                </a:extLst>
              </a:tr>
              <a:tr h="1696867">
                <a:tc>
                  <a:txBody>
                    <a:bodyPr/>
                    <a:lstStyle/>
                    <a:p>
                      <a:pPr algn="ctr"/>
                      <a:r>
                        <a:rPr lang="en-US" sz="1400" dirty="0" smtClean="0"/>
                        <a:t>7</a:t>
                      </a:r>
                      <a:endParaRPr lang="en-US" sz="1400" dirty="0"/>
                    </a:p>
                  </a:txBody>
                  <a:tcPr marL="68580" marR="68580" marT="34290" marB="34290"/>
                </a:tc>
                <a:tc>
                  <a:txBody>
                    <a:bodyPr/>
                    <a:lstStyle/>
                    <a:p>
                      <a:pPr algn="ctr"/>
                      <a:r>
                        <a:rPr lang="en-US" sz="1400" dirty="0" smtClean="0"/>
                        <a:t>Spam filtering email classification (SFECM) using gain and graph mining algorithm</a:t>
                      </a:r>
                      <a:endParaRPr lang="en-US" sz="1400" dirty="0"/>
                    </a:p>
                  </a:txBody>
                  <a:tcPr marL="68580" marR="68580" marT="34290" marB="34290"/>
                </a:tc>
                <a:tc>
                  <a:txBody>
                    <a:bodyPr/>
                    <a:lstStyle/>
                    <a:p>
                      <a:r>
                        <a:rPr lang="en-US" sz="1400" dirty="0" smtClean="0"/>
                        <a:t>This paper proposes a hybrid solution of spam email classifier using context based email classification model as main algorithm complimented by information gain calculation to increase spam classification accuracy. Proposed solution consists of three stages email pre-processing, feature extraction and email classification. Research has found that Linger IG spam filter is highly effective at separating spam emails from cluster homogenous work emails.</a:t>
                      </a:r>
                      <a:endParaRPr lang="en-US" sz="1400" dirty="0"/>
                    </a:p>
                  </a:txBody>
                  <a:tcPr marL="68580" marR="68580" marT="34290" marB="34290"/>
                </a:tc>
                <a:tc>
                  <a:txBody>
                    <a:bodyPr/>
                    <a:lstStyle/>
                    <a:p>
                      <a:r>
                        <a:rPr lang="en-US" sz="1400" dirty="0" smtClean="0"/>
                        <a:t>M. K. </a:t>
                      </a:r>
                      <a:r>
                        <a:rPr lang="en-US" sz="1400" dirty="0" err="1" smtClean="0"/>
                        <a:t>Chae</a:t>
                      </a:r>
                      <a:r>
                        <a:rPr lang="en-US" sz="1400" dirty="0" smtClean="0"/>
                        <a:t>; </a:t>
                      </a:r>
                      <a:r>
                        <a:rPr lang="en-US" sz="1400" dirty="0" err="1" smtClean="0"/>
                        <a:t>Abeer</a:t>
                      </a:r>
                      <a:r>
                        <a:rPr lang="en-US" sz="1400" dirty="0" smtClean="0"/>
                        <a:t> </a:t>
                      </a:r>
                      <a:r>
                        <a:rPr lang="en-US" sz="1400" dirty="0" err="1" smtClean="0"/>
                        <a:t>Alsadoon</a:t>
                      </a:r>
                      <a:r>
                        <a:rPr lang="en-US" sz="1400" dirty="0" smtClean="0"/>
                        <a:t>; P.W.C. Prasad; </a:t>
                      </a:r>
                      <a:r>
                        <a:rPr lang="en-US" sz="1400" dirty="0" err="1" smtClean="0"/>
                        <a:t>Sasikumaran</a:t>
                      </a:r>
                      <a:r>
                        <a:rPr lang="en-US" sz="1400" dirty="0" smtClean="0"/>
                        <a:t> </a:t>
                      </a:r>
                      <a:r>
                        <a:rPr lang="en-US" sz="1400" dirty="0" err="1" smtClean="0"/>
                        <a:t>Sreedharan</a:t>
                      </a:r>
                      <a:endParaRPr lang="en-US" sz="1400" dirty="0"/>
                    </a:p>
                  </a:txBody>
                  <a:tcPr marL="68580" marR="68580" marT="34290" marB="34290"/>
                </a:tc>
                <a:tc>
                  <a:txBody>
                    <a:bodyPr/>
                    <a:lstStyle/>
                    <a:p>
                      <a:pPr algn="ctr"/>
                      <a:r>
                        <a:rPr lang="en-US" sz="1400" dirty="0" smtClean="0"/>
                        <a:t>2017</a:t>
                      </a:r>
                      <a:endParaRPr lang="en-US" sz="1400" dirty="0"/>
                    </a:p>
                  </a:txBody>
                  <a:tcPr marL="68580" marR="68580" marT="34290" marB="34290"/>
                </a:tc>
                <a:extLst>
                  <a:ext uri="{0D108BD9-81ED-4DB2-BD59-A6C34878D82A}">
                    <a16:rowId xmlns:a16="http://schemas.microsoft.com/office/drawing/2014/main" val="2316243343"/>
                  </a:ext>
                </a:extLst>
              </a:tr>
              <a:tr h="1696867">
                <a:tc>
                  <a:txBody>
                    <a:bodyPr/>
                    <a:lstStyle/>
                    <a:p>
                      <a:pPr algn="ctr"/>
                      <a:r>
                        <a:rPr lang="en-US" sz="1400" dirty="0" smtClean="0"/>
                        <a:t>8</a:t>
                      </a:r>
                      <a:endParaRPr lang="en-US" sz="1400" dirty="0"/>
                    </a:p>
                  </a:txBody>
                  <a:tcPr marL="68580" marR="68580" marT="34290" marB="34290"/>
                </a:tc>
                <a:tc>
                  <a:txBody>
                    <a:bodyPr/>
                    <a:lstStyle/>
                    <a:p>
                      <a:pPr algn="ctr"/>
                      <a:r>
                        <a:rPr lang="en-US" sz="1400" dirty="0" smtClean="0"/>
                        <a:t>A comparative approach to email classification using Naive Bayes classifier and hidden Markov model</a:t>
                      </a:r>
                      <a:endParaRPr lang="en-US" sz="1400" dirty="0"/>
                    </a:p>
                  </a:txBody>
                  <a:tcPr marL="68580" marR="68580" marT="34290" marB="34290"/>
                </a:tc>
                <a:tc>
                  <a:txBody>
                    <a:bodyPr/>
                    <a:lstStyle/>
                    <a:p>
                      <a:r>
                        <a:rPr lang="en-US" sz="1400" dirty="0" smtClean="0"/>
                        <a:t>This research investigates a comparison between two different approaches for classifying emails based on their categories. Naive Bayes and Hidden Markov Model (HMM), two different machine learning algorithms, both have been used for detecting whether an email is important or spam. Naive Bayes Classifier is based on conditional probabilities. It is fast and works great with small dataset. It considers independent words as a feature.</a:t>
                      </a:r>
                      <a:endParaRPr lang="en-US" sz="1400" dirty="0"/>
                    </a:p>
                  </a:txBody>
                  <a:tcPr marL="68580" marR="68580" marT="34290" marB="34290"/>
                </a:tc>
                <a:tc>
                  <a:txBody>
                    <a:bodyPr/>
                    <a:lstStyle/>
                    <a:p>
                      <a:r>
                        <a:rPr lang="en-US" sz="1400" dirty="0" smtClean="0"/>
                        <a:t>Sebastian </a:t>
                      </a:r>
                      <a:r>
                        <a:rPr lang="en-US" sz="1400" dirty="0" err="1" smtClean="0"/>
                        <a:t>Romy</a:t>
                      </a:r>
                      <a:r>
                        <a:rPr lang="en-US" sz="1400" dirty="0" smtClean="0"/>
                        <a:t> Gomes; </a:t>
                      </a:r>
                      <a:r>
                        <a:rPr lang="en-US" sz="1400" dirty="0" err="1" smtClean="0"/>
                        <a:t>Sk</a:t>
                      </a:r>
                      <a:r>
                        <a:rPr lang="en-US" sz="1400" dirty="0" smtClean="0"/>
                        <a:t> Golam </a:t>
                      </a:r>
                      <a:r>
                        <a:rPr lang="en-US" sz="1400" dirty="0" err="1" smtClean="0"/>
                        <a:t>Saroar</a:t>
                      </a:r>
                      <a:r>
                        <a:rPr lang="en-US" sz="1400" dirty="0" smtClean="0"/>
                        <a:t>; </a:t>
                      </a:r>
                      <a:r>
                        <a:rPr lang="en-US" sz="1400" dirty="0" err="1" smtClean="0"/>
                        <a:t>Md</a:t>
                      </a:r>
                      <a:r>
                        <a:rPr lang="en-US" sz="1400" dirty="0" smtClean="0"/>
                        <a:t> </a:t>
                      </a:r>
                      <a:r>
                        <a:rPr lang="en-US" sz="1400" dirty="0" err="1" smtClean="0"/>
                        <a:t>Mosfaiul</a:t>
                      </a:r>
                      <a:r>
                        <a:rPr lang="en-US" sz="1400" dirty="0" smtClean="0"/>
                        <a:t>; </a:t>
                      </a:r>
                      <a:r>
                        <a:rPr lang="en-US" sz="1400" dirty="0" err="1" smtClean="0"/>
                        <a:t>Alam</a:t>
                      </a:r>
                      <a:r>
                        <a:rPr lang="en-US" sz="1400" dirty="0" smtClean="0"/>
                        <a:t> </a:t>
                      </a:r>
                      <a:r>
                        <a:rPr lang="en-US" sz="1400" dirty="0" err="1" smtClean="0"/>
                        <a:t>Telot</a:t>
                      </a:r>
                      <a:r>
                        <a:rPr lang="en-US" sz="1400" dirty="0" smtClean="0"/>
                        <a:t>; </a:t>
                      </a:r>
                      <a:r>
                        <a:rPr lang="en-US" sz="1400" dirty="0" err="1" smtClean="0"/>
                        <a:t>Behroz</a:t>
                      </a:r>
                      <a:r>
                        <a:rPr lang="en-US" sz="1400" dirty="0" smtClean="0"/>
                        <a:t> </a:t>
                      </a:r>
                      <a:r>
                        <a:rPr lang="en-US" sz="1400" dirty="0" err="1" smtClean="0"/>
                        <a:t>Newaz</a:t>
                      </a:r>
                      <a:r>
                        <a:rPr lang="en-US" sz="1400" dirty="0" smtClean="0"/>
                        <a:t> Khan; </a:t>
                      </a:r>
                      <a:r>
                        <a:rPr lang="en-US" sz="1400" dirty="0" err="1" smtClean="0"/>
                        <a:t>Amitabha</a:t>
                      </a:r>
                      <a:r>
                        <a:rPr lang="en-US" sz="1400" dirty="0" smtClean="0"/>
                        <a:t> </a:t>
                      </a:r>
                      <a:r>
                        <a:rPr lang="en-US" sz="1400" dirty="0" err="1" smtClean="0"/>
                        <a:t>Chakrabarty</a:t>
                      </a:r>
                      <a:r>
                        <a:rPr lang="en-US" sz="1400" dirty="0" smtClean="0"/>
                        <a:t>(</a:t>
                      </a:r>
                      <a:endParaRPr lang="en-US" sz="1400" dirty="0"/>
                    </a:p>
                  </a:txBody>
                  <a:tcPr marL="68580" marR="68580" marT="34290" marB="34290"/>
                </a:tc>
                <a:tc>
                  <a:txBody>
                    <a:bodyPr/>
                    <a:lstStyle/>
                    <a:p>
                      <a:pPr algn="ctr"/>
                      <a:r>
                        <a:rPr lang="en-US" sz="1400" dirty="0" smtClean="0"/>
                        <a:t>2017</a:t>
                      </a:r>
                      <a:endParaRPr lang="en-US" sz="1400" dirty="0"/>
                    </a:p>
                  </a:txBody>
                  <a:tcPr marL="68580" marR="68580" marT="34290" marB="34290"/>
                </a:tc>
                <a:extLst>
                  <a:ext uri="{0D108BD9-81ED-4DB2-BD59-A6C34878D82A}">
                    <a16:rowId xmlns:a16="http://schemas.microsoft.com/office/drawing/2014/main" val="4274485524"/>
                  </a:ext>
                </a:extLst>
              </a:tr>
            </a:tbl>
          </a:graphicData>
        </a:graphic>
      </p:graphicFrame>
    </p:spTree>
    <p:extLst>
      <p:ext uri="{BB962C8B-B14F-4D97-AF65-F5344CB8AC3E}">
        <p14:creationId xmlns:p14="http://schemas.microsoft.com/office/powerpoint/2010/main" val="1485011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3623254300"/>
              </p:ext>
            </p:extLst>
          </p:nvPr>
        </p:nvGraphicFramePr>
        <p:xfrm>
          <a:off x="152401" y="533400"/>
          <a:ext cx="8839199" cy="5943599"/>
        </p:xfrm>
        <a:graphic>
          <a:graphicData uri="http://schemas.openxmlformats.org/drawingml/2006/table">
            <a:tbl>
              <a:tblPr firstRow="1" bandRow="1">
                <a:tableStyleId>{5C22544A-7EE6-4342-B048-85BDC9FD1C3A}</a:tableStyleId>
              </a:tblPr>
              <a:tblGrid>
                <a:gridCol w="572540">
                  <a:extLst>
                    <a:ext uri="{9D8B030D-6E8A-4147-A177-3AD203B41FA5}">
                      <a16:colId xmlns:a16="http://schemas.microsoft.com/office/drawing/2014/main" val="1041143823"/>
                    </a:ext>
                  </a:extLst>
                </a:gridCol>
                <a:gridCol w="1647306">
                  <a:extLst>
                    <a:ext uri="{9D8B030D-6E8A-4147-A177-3AD203B41FA5}">
                      <a16:colId xmlns:a16="http://schemas.microsoft.com/office/drawing/2014/main" val="815983197"/>
                    </a:ext>
                  </a:extLst>
                </a:gridCol>
                <a:gridCol w="4459778">
                  <a:extLst>
                    <a:ext uri="{9D8B030D-6E8A-4147-A177-3AD203B41FA5}">
                      <a16:colId xmlns:a16="http://schemas.microsoft.com/office/drawing/2014/main" val="752403431"/>
                    </a:ext>
                  </a:extLst>
                </a:gridCol>
                <a:gridCol w="1576992">
                  <a:extLst>
                    <a:ext uri="{9D8B030D-6E8A-4147-A177-3AD203B41FA5}">
                      <a16:colId xmlns:a16="http://schemas.microsoft.com/office/drawing/2014/main" val="428200860"/>
                    </a:ext>
                  </a:extLst>
                </a:gridCol>
                <a:gridCol w="582583">
                  <a:extLst>
                    <a:ext uri="{9D8B030D-6E8A-4147-A177-3AD203B41FA5}">
                      <a16:colId xmlns:a16="http://schemas.microsoft.com/office/drawing/2014/main" val="1912937068"/>
                    </a:ext>
                  </a:extLst>
                </a:gridCol>
              </a:tblGrid>
              <a:tr h="527943">
                <a:tc>
                  <a:txBody>
                    <a:bodyPr/>
                    <a:lstStyle/>
                    <a:p>
                      <a:pPr algn="ctr"/>
                      <a:r>
                        <a:rPr lang="en-US" sz="1400" dirty="0" smtClean="0"/>
                        <a:t>S. No.</a:t>
                      </a:r>
                      <a:endParaRPr lang="en-US" sz="1400" dirty="0"/>
                    </a:p>
                  </a:txBody>
                  <a:tcPr marL="68580" marR="68580" marT="34290" marB="34290"/>
                </a:tc>
                <a:tc>
                  <a:txBody>
                    <a:bodyPr/>
                    <a:lstStyle/>
                    <a:p>
                      <a:pPr algn="ctr"/>
                      <a:r>
                        <a:rPr lang="en-US" sz="1400" dirty="0" smtClean="0"/>
                        <a:t>Topic</a:t>
                      </a:r>
                      <a:endParaRPr lang="en-US" sz="1400" dirty="0"/>
                    </a:p>
                  </a:txBody>
                  <a:tcPr marL="68580" marR="68580" marT="34290" marB="34290"/>
                </a:tc>
                <a:tc>
                  <a:txBody>
                    <a:bodyPr/>
                    <a:lstStyle/>
                    <a:p>
                      <a:pPr algn="ctr"/>
                      <a:r>
                        <a:rPr lang="en-US" sz="1400" dirty="0" smtClean="0"/>
                        <a:t>Content</a:t>
                      </a:r>
                      <a:endParaRPr lang="en-US" sz="1400" dirty="0"/>
                    </a:p>
                  </a:txBody>
                  <a:tcPr marL="68580" marR="68580" marT="34290" marB="34290"/>
                </a:tc>
                <a:tc>
                  <a:txBody>
                    <a:bodyPr/>
                    <a:lstStyle/>
                    <a:p>
                      <a:pPr algn="ctr"/>
                      <a:r>
                        <a:rPr lang="en-US" sz="1400" dirty="0" smtClean="0"/>
                        <a:t>Author</a:t>
                      </a:r>
                      <a:endParaRPr lang="en-US" sz="1400" dirty="0"/>
                    </a:p>
                  </a:txBody>
                  <a:tcPr marL="68580" marR="68580" marT="34290" marB="34290"/>
                </a:tc>
                <a:tc>
                  <a:txBody>
                    <a:bodyPr/>
                    <a:lstStyle/>
                    <a:p>
                      <a:pPr algn="ctr"/>
                      <a:r>
                        <a:rPr lang="en-US" sz="1400" dirty="0" smtClean="0"/>
                        <a:t>Year</a:t>
                      </a:r>
                      <a:endParaRPr lang="en-US" sz="1400" dirty="0"/>
                    </a:p>
                  </a:txBody>
                  <a:tcPr marL="68580" marR="68580" marT="34290" marB="34290"/>
                </a:tc>
                <a:extLst>
                  <a:ext uri="{0D108BD9-81ED-4DB2-BD59-A6C34878D82A}">
                    <a16:rowId xmlns:a16="http://schemas.microsoft.com/office/drawing/2014/main" val="3861875777"/>
                  </a:ext>
                </a:extLst>
              </a:tr>
              <a:tr h="2524417">
                <a:tc>
                  <a:txBody>
                    <a:bodyPr/>
                    <a:lstStyle/>
                    <a:p>
                      <a:pPr algn="ctr"/>
                      <a:r>
                        <a:rPr lang="en-US" sz="1400" dirty="0" smtClean="0"/>
                        <a:t>9</a:t>
                      </a:r>
                      <a:endParaRPr lang="en-US" sz="1400" dirty="0"/>
                    </a:p>
                  </a:txBody>
                  <a:tcPr marL="68580" marR="68580" marT="34290" marB="34290"/>
                </a:tc>
                <a:tc>
                  <a:txBody>
                    <a:bodyPr/>
                    <a:lstStyle/>
                    <a:p>
                      <a:r>
                        <a:rPr lang="en-US" sz="1400" dirty="0" err="1" smtClean="0"/>
                        <a:t>Countvectorizer</a:t>
                      </a:r>
                      <a:r>
                        <a:rPr lang="en-US" sz="1400" dirty="0" smtClean="0"/>
                        <a:t> Enabled Email Classification Using Logistic Regression and </a:t>
                      </a:r>
                      <a:r>
                        <a:rPr lang="en-US" sz="1400" dirty="0" err="1" smtClean="0"/>
                        <a:t>Wordcloud</a:t>
                      </a:r>
                      <a:r>
                        <a:rPr lang="en-US" sz="1400" dirty="0" smtClean="0"/>
                        <a:t> System</a:t>
                      </a:r>
                      <a:endParaRPr lang="en-US" sz="1400" dirty="0"/>
                    </a:p>
                  </a:txBody>
                  <a:tcPr marL="68580" marR="68580" marT="34290" marB="34290"/>
                </a:tc>
                <a:tc>
                  <a:txBody>
                    <a:bodyPr/>
                    <a:lstStyle/>
                    <a:p>
                      <a:r>
                        <a:rPr lang="en-US" sz="1400" dirty="0" smtClean="0"/>
                        <a:t>In this system, the algorithm is used to get results more accurately and efficiently. This logistic regression algorithm with </a:t>
                      </a:r>
                      <a:r>
                        <a:rPr lang="en-US" sz="1400" dirty="0" err="1" smtClean="0"/>
                        <a:t>countvectorizer</a:t>
                      </a:r>
                      <a:r>
                        <a:rPr lang="en-US" sz="1400" dirty="0" smtClean="0"/>
                        <a:t> is used for the classification of emails into ham or spam. Further, we are using word cloud so that it can be easily observed that what type of emails are majorly received by a user or an organization i.e. either ham emails or spam emails.</a:t>
                      </a:r>
                      <a:endParaRPr lang="en-US" sz="1400" dirty="0"/>
                    </a:p>
                  </a:txBody>
                  <a:tcPr marL="68580" marR="68580" marT="34290" marB="34290"/>
                </a:tc>
                <a:tc>
                  <a:txBody>
                    <a:bodyPr/>
                    <a:lstStyle/>
                    <a:p>
                      <a:pPr algn="ctr"/>
                      <a:r>
                        <a:rPr lang="en-US" sz="1400" b="0" i="0" u="none" strike="noStrike" kern="1200" baseline="0" dirty="0" smtClean="0">
                          <a:solidFill>
                            <a:schemeClr val="dk1"/>
                          </a:solidFill>
                          <a:latin typeface="+mn-lt"/>
                          <a:ea typeface="+mn-ea"/>
                          <a:cs typeface="+mn-cs"/>
                        </a:rPr>
                        <a:t> </a:t>
                      </a:r>
                      <a:r>
                        <a:rPr lang="en-US" sz="1400" b="0" i="0" u="none" strike="noStrike" kern="1200" baseline="0" dirty="0" err="1" smtClean="0">
                          <a:solidFill>
                            <a:schemeClr val="dk1"/>
                          </a:solidFill>
                          <a:latin typeface="+mn-lt"/>
                          <a:ea typeface="+mn-ea"/>
                          <a:cs typeface="+mn-cs"/>
                        </a:rPr>
                        <a:t>Akash</a:t>
                      </a:r>
                      <a:r>
                        <a:rPr lang="en-US" sz="1400" b="0" i="0" u="none" strike="noStrike" kern="1200" baseline="0" dirty="0" smtClean="0">
                          <a:solidFill>
                            <a:schemeClr val="dk1"/>
                          </a:solidFill>
                          <a:latin typeface="+mn-lt"/>
                          <a:ea typeface="+mn-ea"/>
                          <a:cs typeface="+mn-cs"/>
                        </a:rPr>
                        <a:t> Mal,</a:t>
                      </a:r>
                    </a:p>
                    <a:p>
                      <a:pPr algn="ctr"/>
                      <a:r>
                        <a:rPr lang="en-US" sz="1400" b="0" i="0" u="none" strike="noStrike" kern="1200" baseline="0" dirty="0" smtClean="0">
                          <a:solidFill>
                            <a:schemeClr val="dk1"/>
                          </a:solidFill>
                          <a:latin typeface="+mn-lt"/>
                          <a:ea typeface="+mn-ea"/>
                          <a:cs typeface="+mn-cs"/>
                        </a:rPr>
                        <a:t> Shivang Saini </a:t>
                      </a:r>
                      <a:endParaRPr lang="en-US" sz="1400" dirty="0"/>
                    </a:p>
                  </a:txBody>
                  <a:tcPr marL="68580" marR="68580" marT="34290" marB="34290"/>
                </a:tc>
                <a:tc>
                  <a:txBody>
                    <a:bodyPr/>
                    <a:lstStyle/>
                    <a:p>
                      <a:pPr algn="ctr"/>
                      <a:r>
                        <a:rPr lang="en-US" sz="1400" dirty="0" smtClean="0"/>
                        <a:t>2020</a:t>
                      </a:r>
                      <a:endParaRPr lang="en-US" sz="1400" dirty="0"/>
                    </a:p>
                  </a:txBody>
                  <a:tcPr marL="68580" marR="68580" marT="34290" marB="34290"/>
                </a:tc>
                <a:extLst>
                  <a:ext uri="{0D108BD9-81ED-4DB2-BD59-A6C34878D82A}">
                    <a16:rowId xmlns:a16="http://schemas.microsoft.com/office/drawing/2014/main" val="252155131"/>
                  </a:ext>
                </a:extLst>
              </a:tr>
              <a:tr h="2891239">
                <a:tc>
                  <a:txBody>
                    <a:bodyPr/>
                    <a:lstStyle/>
                    <a:p>
                      <a:r>
                        <a:rPr lang="en-US" sz="1400" dirty="0" smtClean="0"/>
                        <a:t>10</a:t>
                      </a:r>
                      <a:endParaRPr lang="en-US" sz="1400" dirty="0"/>
                    </a:p>
                  </a:txBody>
                  <a:tcPr marL="68580" marR="68580" marT="34290" marB="34290"/>
                </a:tc>
                <a:tc>
                  <a:txBody>
                    <a:bodyPr/>
                    <a:lstStyle/>
                    <a:p>
                      <a:r>
                        <a:rPr lang="en-US" sz="1400" dirty="0" smtClean="0"/>
                        <a:t>Kannada text to speech conversion: A novel approach</a:t>
                      </a:r>
                      <a:endParaRPr lang="en-US" sz="1400" dirty="0"/>
                    </a:p>
                  </a:txBody>
                  <a:tcPr marL="68580" marR="68580" marT="34290" marB="34290"/>
                </a:tc>
                <a:tc>
                  <a:txBody>
                    <a:bodyPr/>
                    <a:lstStyle/>
                    <a:p>
                      <a:r>
                        <a:rPr lang="en-US" sz="1400" dirty="0" smtClean="0"/>
                        <a:t>Conversion of linguistic scripts to speech will help in improving the lives of people who are unable to read. According to literature survey conversion of English text to speech has been attempted by several researchers, however, there is less research in speech synthesis of local languages. In this paper, the authors propose an algorithm to translate Kannada language text to speech. Here, direct concatenation of speech coefficients extracted from prerecorded voice is used for conversion. The proposed algorithm is also compared with another speech synthesizer which is widely used, to evaluate its performance.</a:t>
                      </a:r>
                      <a:endParaRPr lang="en-US" sz="1400" dirty="0"/>
                    </a:p>
                  </a:txBody>
                  <a:tcPr marL="68580" marR="68580" marT="34290" marB="34290"/>
                </a:tc>
                <a:tc>
                  <a:txBody>
                    <a:bodyPr/>
                    <a:lstStyle/>
                    <a:p>
                      <a:r>
                        <a:rPr lang="fi-FI" sz="1400" b="0" i="0" u="none" strike="noStrike" kern="1200" dirty="0" smtClean="0">
                          <a:solidFill>
                            <a:schemeClr val="dk1"/>
                          </a:solidFill>
                          <a:effectLst/>
                          <a:latin typeface="+mn-lt"/>
                          <a:ea typeface="+mn-ea"/>
                          <a:cs typeface="+mn-cs"/>
                        </a:rPr>
                        <a:t>M. S. Dhananjaya</a:t>
                      </a:r>
                      <a:r>
                        <a:rPr lang="fi-FI" sz="1400" b="0" i="0" kern="1200" dirty="0" smtClean="0">
                          <a:solidFill>
                            <a:schemeClr val="dk1"/>
                          </a:solidFill>
                          <a:effectLst/>
                          <a:latin typeface="+mn-lt"/>
                          <a:ea typeface="+mn-ea"/>
                          <a:cs typeface="+mn-cs"/>
                        </a:rPr>
                        <a:t>;</a:t>
                      </a:r>
                    </a:p>
                    <a:p>
                      <a:r>
                        <a:rPr lang="fi-FI" sz="1400" b="0" i="0" kern="1200" dirty="0" smtClean="0">
                          <a:solidFill>
                            <a:schemeClr val="dk1"/>
                          </a:solidFill>
                          <a:effectLst/>
                          <a:latin typeface="+mn-lt"/>
                          <a:ea typeface="+mn-ea"/>
                          <a:cs typeface="+mn-cs"/>
                        </a:rPr>
                        <a:t> </a:t>
                      </a:r>
                      <a:r>
                        <a:rPr lang="fi-FI" sz="1400" b="0" i="0" u="none" strike="noStrike" kern="1200" dirty="0" smtClean="0">
                          <a:solidFill>
                            <a:schemeClr val="dk1"/>
                          </a:solidFill>
                          <a:effectLst/>
                          <a:latin typeface="+mn-lt"/>
                          <a:ea typeface="+mn-ea"/>
                          <a:cs typeface="+mn-cs"/>
                        </a:rPr>
                        <a:t>B. Niranjana Krupa</a:t>
                      </a:r>
                      <a:r>
                        <a:rPr lang="fi-FI" sz="1400" b="0" i="0" kern="1200" dirty="0" smtClean="0">
                          <a:solidFill>
                            <a:schemeClr val="dk1"/>
                          </a:solidFill>
                          <a:effectLst/>
                          <a:latin typeface="+mn-lt"/>
                          <a:ea typeface="+mn-ea"/>
                          <a:cs typeface="+mn-cs"/>
                        </a:rPr>
                        <a:t>;</a:t>
                      </a:r>
                    </a:p>
                    <a:p>
                      <a:r>
                        <a:rPr lang="fi-FI" sz="1400" b="0" i="0" kern="1200" dirty="0" smtClean="0">
                          <a:solidFill>
                            <a:schemeClr val="dk1"/>
                          </a:solidFill>
                          <a:effectLst/>
                          <a:latin typeface="+mn-lt"/>
                          <a:ea typeface="+mn-ea"/>
                          <a:cs typeface="+mn-cs"/>
                        </a:rPr>
                        <a:t> </a:t>
                      </a:r>
                      <a:r>
                        <a:rPr lang="fi-FI" sz="1400" b="0" i="0" u="sng" kern="1200" dirty="0" smtClean="0">
                          <a:solidFill>
                            <a:schemeClr val="dk1"/>
                          </a:solidFill>
                          <a:effectLst/>
                          <a:latin typeface="+mn-lt"/>
                          <a:ea typeface="+mn-ea"/>
                          <a:cs typeface="+mn-cs"/>
                        </a:rPr>
                        <a:t>R. </a:t>
                      </a:r>
                      <a:r>
                        <a:rPr lang="fi-FI" sz="1400" b="0" i="0" u="none" kern="1200" dirty="0" smtClean="0">
                          <a:solidFill>
                            <a:schemeClr val="dk1"/>
                          </a:solidFill>
                          <a:effectLst/>
                          <a:latin typeface="+mn-lt"/>
                          <a:ea typeface="+mn-ea"/>
                          <a:cs typeface="+mn-cs"/>
                        </a:rPr>
                        <a:t>Sushma</a:t>
                      </a:r>
                      <a:endParaRPr lang="en-US" sz="1400" u="none" dirty="0"/>
                    </a:p>
                  </a:txBody>
                  <a:tcPr marL="68580" marR="68580" marT="34290" marB="34290"/>
                </a:tc>
                <a:tc>
                  <a:txBody>
                    <a:bodyPr/>
                    <a:lstStyle/>
                    <a:p>
                      <a:r>
                        <a:rPr lang="en-US" sz="1400" dirty="0" smtClean="0"/>
                        <a:t>2016</a:t>
                      </a:r>
                      <a:endParaRPr lang="en-US" sz="1400" dirty="0"/>
                    </a:p>
                  </a:txBody>
                  <a:tcPr marL="68580" marR="68580" marT="34290" marB="34290"/>
                </a:tc>
                <a:extLst>
                  <a:ext uri="{0D108BD9-81ED-4DB2-BD59-A6C34878D82A}">
                    <a16:rowId xmlns:a16="http://schemas.microsoft.com/office/drawing/2014/main" val="4226538305"/>
                  </a:ext>
                </a:extLst>
              </a:tr>
            </a:tbl>
          </a:graphicData>
        </a:graphic>
      </p:graphicFrame>
    </p:spTree>
    <p:extLst>
      <p:ext uri="{BB962C8B-B14F-4D97-AF65-F5344CB8AC3E}">
        <p14:creationId xmlns:p14="http://schemas.microsoft.com/office/powerpoint/2010/main" val="29166679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1323</TotalTime>
  <Words>3195</Words>
  <Application>Microsoft Office PowerPoint</Application>
  <PresentationFormat>On-screen Show (4:3)</PresentationFormat>
  <Paragraphs>261</Paragraphs>
  <Slides>42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42</vt:i4>
      </vt:variant>
    </vt:vector>
  </HeadingPairs>
  <TitlesOfParts>
    <vt:vector size="46" baseType="lpstr">
      <vt:lpstr>Arial</vt:lpstr>
      <vt:lpstr>Calibri</vt:lpstr>
      <vt:lpstr>Times New Roman</vt:lpstr>
      <vt:lpstr>Office Theme</vt:lpstr>
      <vt:lpstr>Classification Of Tweets / Messages Using Logistic Regression and      Tf-idfVectoriser Enabled with Text-to-Speech</vt:lpstr>
      <vt:lpstr>   Table of contents</vt:lpstr>
      <vt:lpstr>Abstract</vt:lpstr>
      <vt:lpstr>Introduction</vt:lpstr>
      <vt:lpstr>PowerPoint Presentation</vt:lpstr>
      <vt:lpstr>       Literature Survey</vt:lpstr>
      <vt:lpstr>PowerPoint Presentation</vt:lpstr>
      <vt:lpstr>PowerPoint Presentation</vt:lpstr>
      <vt:lpstr>PowerPoint Presentation</vt:lpstr>
      <vt:lpstr>               Inference from the survey</vt:lpstr>
      <vt:lpstr>             Objective of the Project</vt:lpstr>
      <vt:lpstr>        Architecture diagram</vt:lpstr>
      <vt:lpstr>PowerPoint Presentation</vt:lpstr>
      <vt:lpstr>PowerPoint Presentation</vt:lpstr>
      <vt:lpstr>Uml-diagram</vt:lpstr>
      <vt:lpstr>        Modules Description </vt:lpstr>
      <vt:lpstr>PowerPoint Presentation</vt:lpstr>
      <vt:lpstr>PowerPoint Presentation</vt:lpstr>
      <vt:lpstr>PowerPoint Presentation</vt:lpstr>
      <vt:lpstr>PowerPoint Presentation</vt:lpstr>
      <vt:lpstr>             Novelty in Methodology</vt:lpstr>
      <vt:lpstr>Equations, derivation and Algorithms used </vt:lpstr>
      <vt:lpstr>PowerPoint Presentation</vt:lpstr>
      <vt:lpstr>PowerPoint Presentation</vt:lpstr>
      <vt:lpstr>PowerPoint Presentation</vt:lpstr>
      <vt:lpstr>PowerPoint Presentation</vt:lpstr>
      <vt:lpstr>               Screenshots of the project</vt:lpstr>
      <vt:lpstr>PowerPoint Presentation</vt:lpstr>
      <vt:lpstr>PowerPoint Presentation</vt:lpstr>
      <vt:lpstr>PowerPoint Presentation</vt:lpstr>
      <vt:lpstr>PowerPoint Presentation</vt:lpstr>
      <vt:lpstr>PowerPoint Presentation</vt:lpstr>
      <vt:lpstr>            Results and Discussions</vt:lpstr>
      <vt:lpstr>References</vt:lpstr>
      <vt:lpstr>PowerPoint Presentation</vt:lpstr>
      <vt:lpstr>    Publication details</vt:lpstr>
      <vt:lpstr>    Publication details</vt:lpstr>
      <vt:lpstr>Innovation</vt:lpstr>
      <vt:lpstr>       Percentage of work completed          (during submission of project  report)</vt:lpstr>
      <vt:lpstr>           Highlight of the Project</vt:lpstr>
      <vt:lpstr>               Tools Used (mathematical, software etc.)</vt:lpstr>
      <vt:lpstr>                Contribution of each member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 of Project&gt;</dc:title>
  <dc:creator>Kevin</dc:creator>
  <cp:lastModifiedBy>Shiv Noliyan</cp:lastModifiedBy>
  <cp:revision>79</cp:revision>
  <dcterms:created xsi:type="dcterms:W3CDTF">2020-05-13T07:00:09Z</dcterms:created>
  <dcterms:modified xsi:type="dcterms:W3CDTF">2021-05-29T07:42:12Z</dcterms:modified>
</cp:coreProperties>
</file>

<file path=docProps/thumbnail.jpeg>
</file>